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90" r:id="rId5"/>
    <p:sldId id="291" r:id="rId6"/>
    <p:sldId id="257" r:id="rId7"/>
    <p:sldId id="292" r:id="rId8"/>
    <p:sldId id="258" r:id="rId9"/>
    <p:sldId id="259" r:id="rId10"/>
    <p:sldId id="260" r:id="rId11"/>
    <p:sldId id="275" r:id="rId12"/>
    <p:sldId id="277" r:id="rId13"/>
    <p:sldId id="281" r:id="rId14"/>
    <p:sldId id="261" r:id="rId15"/>
    <p:sldId id="288" r:id="rId16"/>
    <p:sldId id="262" r:id="rId17"/>
    <p:sldId id="263" r:id="rId18"/>
    <p:sldId id="264" r:id="rId19"/>
    <p:sldId id="265" r:id="rId20"/>
    <p:sldId id="266" r:id="rId21"/>
    <p:sldId id="267" r:id="rId22"/>
    <p:sldId id="272" r:id="rId23"/>
    <p:sldId id="279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课程面向</a:t>
            </a:r>
            <a:r>
              <a:rPr dirty="0"/>
              <a:t> CRTC </a:t>
            </a:r>
            <a:r>
              <a:rPr dirty="0" err="1"/>
              <a:t>新生组。建议讲授约</a:t>
            </a:r>
            <a:r>
              <a:rPr dirty="0"/>
              <a:t> 60–90 </a:t>
            </a:r>
            <a:r>
              <a:rPr dirty="0" err="1"/>
              <a:t>分钟。主线为固定在车头前伸支架上、镜头垂直朝下的摄像头，PC</a:t>
            </a:r>
            <a:r>
              <a:rPr dirty="0"/>
              <a:t> </a:t>
            </a:r>
            <a:r>
              <a:rPr dirty="0" err="1"/>
              <a:t>训练</a:t>
            </a:r>
            <a:r>
              <a:rPr dirty="0"/>
              <a:t> YOLO，K230 推理，STM32 </a:t>
            </a:r>
            <a:r>
              <a:rPr dirty="0" err="1"/>
              <a:t>实现按键触发的辅助抓取。操作手先把方块带入车头下视区域，再按键启动局部定位和收集。现有</a:t>
            </a:r>
            <a:r>
              <a:rPr dirty="0"/>
              <a:t> TI </a:t>
            </a:r>
            <a:r>
              <a:rPr dirty="0" err="1"/>
              <a:t>杯图片只是部署参考，其安装结构与本方案不同，不代表</a:t>
            </a:r>
            <a:r>
              <a:rPr dirty="0"/>
              <a:t> CRTC </a:t>
            </a:r>
            <a:r>
              <a:rPr dirty="0" err="1"/>
              <a:t>已完成的抓取装置。安装与抓取采用可编辑线条示意，图中位置不代表现场实测</a:t>
            </a:r>
            <a:r>
              <a:rPr dirty="0"/>
              <a:t>。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教学目标：在平整地面、目标位于已标定可抓区域、机构具备收集能力的条件下，实现人工接近后的一键抓取。车头垂直下视只观察局部区域，操作手需先让方块进入画面内的可抓 ROI，且留出自动对准所需的移动余量。无新鲜有效目标时拒绝启动，不自动盲目搜索。操作手保留取消权。相机只给出观测，STM32 管理底盘和舵机。基础版本不包含全场导航，不覆盖洞穴与悬挂物资。</a:t>
            </a:r>
          </a:p>
          <a:p/>
          <a:p>
            <a:r>
              <a:t>配图来源：D:/.hyper/project/2026电赛TI杯/media/IMG_20260801_052919.jpg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规则来源：D:/.hyper/project/CRTC/2026/2026CRTC参赛手册V1.5.pdf，第 15–18 页。外尺寸 30×30×30 mm，内部镂空 15×15×15 mm。白块共 18 个，黄块共 5 个。地面铺白色地胶，固定场地有高台、台阶、坡道及桥梁。课件中的颜色来自规则文字，CAD 渲染颜色不能作为实际场地颜色。相机装在车上时，同一模型可识别不同位置目标，但同一地面标定不能直接跨高度使用。</a:t>
            </a:r>
          </a:p>
          <a:p/>
          <a:p>
            <a:r>
              <a:t>配图来源：D:/.hyper/project/Gsing/tmp/pdfs/crtc/page-17.png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参考代码：D:/.hyper/project/2026电赛TI杯/k230/src/main.py、src/imports/recognition_runtime.py、src/imports/port2_link.py。示例方案采用 K230 作为 YOLO 推理端，STM32 作为实时控制端。主控型号、驱动电路和针脚需按本队实物确认。底盘电源应满足裁判无线断电要求。</a:t>
            </a:r>
          </a:p>
          <a:p/>
          <a:p>
            <a:r>
              <a:t>配图来源：D:/.hyper/project/2026电赛TI杯/media/IMG_20260801_023845.jpg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相机通过刚性前伸支架固定在车头，镜头光轴垂直向下，视野覆盖夹爪前方的方块定位区，并尽量保留夹爪入口作为位置参照。相机不能跟随夹爪运动。视野只是局部工作区，人工先接近目标，不能依靠此视角观察远处方块。镜头距地高度 H 与视场角决定地面覆盖宽度，理想模型 W=2H*tan(水平视场角/2)，30 mm 方块顶面则使用 H-30 mm，实际覆盖需实拍验证。支架前伸量需保证车体不挡住工作区，并检查夹爪全行程遮挡、碰撞及过桥净空。固定后记录高度、前伸距离、垂直度、分辨率、裁剪、旋转和镜像设置，改变任一项均需复核标定。规则来源：D:/.hyper/project/CRTC/2026/2026CRTC参赛手册V1.5.pdf，第 6、16 页。初始高度上限 210 mm，桥梁净高 130 mm，具体路线需结合尺寸评估。图仅示意，不规定未经实测的安装尺寸。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设计建议：相机固定在车头，光轴垂直于平地，同高度工作平面的像素尺度较稳定，仍需验证镜头畸变、安装倾斜和边缘误差。用实际 30 mm 方块在多个已知位置采集，保持目标特征一致：理想正立下视时取外轮廓框中心，转倒或堆叠目标需拒绝或另行标定。初学者可先记录能稳定收集的位置对应的 (u_ref,v_ref)，该点由实际机构确定，通常不等于图像中心。分别实测横向和前后容差。物理坐标可先用二维仿射拟合，出现明显透视时使用至少四对不共线点的单应性，并用未参与拟合的位置验证误差。用方块顶面中心标定时，工作平面为距地 30 mm 的顶面，不能直接套用地面网格的比例。镜头距地 H，顶面距离为 H-30 mm，理想像素毫米尺度也相应不同。YOLO 框中心只是定位特征，不直接代表地面接触点。改变安装高度、方向或目标高度后需复核。</a:t>
            </a:r>
          </a:p>
          <a:p/>
          <a:p>
            <a:r>
              <a:t>本页为可编辑线条示意，不代表实测画面。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这是 CRTC 教学方案，不是 TI 杯现有抓取代码。状态可由 STM32 非阻塞调度，每个状态设置截止时间。LOCK 连续观测确认，ALIGN 对准，APPROACH 低速接近，CAPTURE 按实测舵机时序执行，VERIFY 用独立入仓传感器确认，DONE 返回手动。ABORT 优先停车并使机构进入预定义可恢复姿态。建议只允许一次有边界的重试，严禁无限循环。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教学方案：先在夹爪张开状态，让方块稳定进入下视图像的实测抓取参考点，再停车执行机构时序。夹爪闭合或收集运动可能遮挡下视画面，此时不能把检测消失当作成功。优先通过前伸位置和高度减少遮挡，并验证全行程。如果仍需进入盲区，只允许在已验证的机械捕获窗口内执行有界动作，设置截止时间和独立入仓传感器，禁止无限盲目前进。使用对射光电、微动开关等确认方块进入并留在仓内。空抓不能判成功。规则第 18 页定义携带，且结束断电，因此仓体需靠几何约束或锁止保持。</a:t>
            </a:r>
          </a:p>
          <a:p/>
          <a:p>
            <a:r>
              <a:t>本页为可编辑线条示意，不代表实测画面。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概念来源：D:/.hyper/project/Gsing/Vision-Knowledge-Base/03 YOLO 目标检测/YOLO理论.md 和 YOLO实践文档.md。配图为通用检测演示，非 CRTC 方块训练结果。坐标可以是中心宽高或两角点，取决于模型和后处理实现。YOLO 类别置信度是模型输出分数，不是现场成功率。标准通用模型通常没有 CRTC 方块类别，需要自建数据并训练。</a:t>
            </a:r>
          </a:p>
          <a:p/>
          <a:p>
            <a:r>
              <a:t>配图来源：D:/.hyper/project/Gsing/Vision-Knowledge-Base/media/03 YOLO 目标检测/YOLO实践文档/image 8.png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建议而非赛事实测：按最终车头垂直下视的高度、分辨率和图像方向采多个独立场次，覆盖方块颜色、左右及前后位置、旋转、遮挡、曝光和空场景。顶面镂空、白色地面、车体、线缆及夹爪都是重要干扰物。覆盖夹爪张开和闭合时的可见变化，以及工作区边缘的目标。斜视数据不能替代最终下视数据。相邻视频帧过于相似，需间隔抽帧。图为 TI 杯钢球训练批次，只用于展示数据覆盖和增强，不用于声称 CRTC 检测效果。</a:t>
            </a:r>
          </a:p>
          <a:p/>
          <a:p>
            <a:r>
              <a:t>配图来源：D:/.hyper/project/2026电赛TI杯/k230/weights/yolov11m2/plots/train_batch0.jpg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来源：D:/.hyper/project/Gsing/Vision-Knowledge-Base/04 数据集与标注/数据集与 X-AnyLabeling.md。建议类别 0=white_cube、1=yellow_cube。外框包含整个可见方块，镂空区域不另标为背景对象。严重遮挡的目标是否标注需要在标注规范中统一约定。AI 预标注只提供候选标签，人工需复核类别、框、漏标和重复。配图展示现有标注软件界面，与本次两类方块的数据定义不同。</a:t>
            </a:r>
          </a:p>
          <a:p/>
          <a:p>
            <a:r>
              <a:t>配图来源：D:/.hyper/project/Gsing/Vision-Knowledge-Base/media/04 数据集与标注/数据集与 X-AnyLabeling/image2.png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来源：D:/.hyper/project/Gsing/Vision-Knowledge-Base/04 数据集与标注/数据集与 X-AnyLabeling.md。训练、验证、测试集合按独立采集场次拆分，防止同一视频的相邻帧跨集合泄漏。比例可按数据量调整，课件不规定固定百分比。以下 data.yaml 是本次教学示例，dataset 路径要改为实际目录。归一化标签格式为 class_id cx cy w h，值位于 0–1。空场景保留空 txt。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参考：D:/.hyper/project/2026电赛TI杯/k230/tools/nncase_tools/build_model.py。该脚本将 YOLOv8n 作为部署示例，与 README 中 YOLO11m 的历史描述不同。此处是可调的教学方案，不保证特定模型在任意固件上直接兼容。先做最小部署验证，再投入完整训练。epochs=100 为示例设置而非推荐必需次数。CPU 可测试流程，训练效率通常需要 GPU。配图为已有 TI 杯训练曲线，不能推断 CRTC 精度。</a:t>
            </a:r>
          </a:p>
          <a:p/>
          <a:p>
            <a:r>
              <a:t>配图来源：D:/.hyper/project/2026电赛TI杯/k230/weights/yolov11m2/plots/results.png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参考项目配图：D:/.hyper/project/2026电赛TI杯/k230/weights/yolov11m2/plots/val_batch0_pred.jpg。检测框仅演示钢球参考模型的验证图，非 CRTC 方块检测证据。方块验收要看各类别 precision、recall，以及空场景误检、图像边缘、抓取近距离遮挡。高 mAP 不等于可以直接抓取，控制链路需要另外评估。</a:t>
            </a:r>
          </a:p>
          <a:p/>
          <a:p>
            <a:r>
              <a:t>配图来源：D:/.hyper/project/2026电赛TI杯/k230/weights/yolov11m2/plots/val_batch0_pred.jpg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来源：D:/.hyper/project/2026电赛TI杯/k230/tools/nncase_tools/build_model.py、to_kmodel.py。PT 在 PC 的 Ultralytics/PyTorch 中使用，ONNX 为导出和编译中间格式，KModel 由 nncase 为 K230 目标生成。K230 运行时不能直接加载 best.pt。完整部署包还包括类别顺序、模型输入尺寸、预处理约定、后处理和固件版本。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来源：D:/.hyper/project/2026电赛TI杯/k230/src/imports/recognition_runtime.py、PipeLine.py、steel_ball_app.py。PipeLine AI 通道为 RGB888 planar，推理输入与 OSD 显示坐标不是同一坐标系。config.py 记录 AI 输入 320×320、显示 640×480、置信度 0.40、NMS 0.35。摄像头配置 60 FPS 只表示传感器采集设置，不能当作完整推理或控制频率。需测采集到 STM32 执行的端到端延迟。</a:t>
            </a:r>
          </a:p>
          <a:p/>
          <a:p>
            <a:r>
              <a:t>配图来源：D:/.hyper/project/2026电赛TI杯/media/IMG_20260801_113000.jpg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实际参考：D:/.hyper/project/2026电赛TI杯/k230/src/imports/port2_link.py，UART2 115200、8N1、TX IO44、RX IO45，为特定 K230 板针脚示例。CRTC 方案应加 valid、seq、age、类别和二维坐标，不能沿用仅 BALL_POS_CM 的一维接口。文本协议可以继续用于教学，但要增加校验、字段范围、最大行长及不完整行缓存。双方时钟未同步时不直接相减时间戳，使用 K230 发送时的观测 age，加 STM32 自己的收包超时；重发旧目标也不能刷新观测 age。控制测量坐标采用 AI 原图、单位 px，所有设备事先约定坐标系。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/>
        </p:txBody>
      </p:sp>
      <p:sp>
        <p:nvSpPr>
          <p:cNvPr id="2" name="Subtitle"/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/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/>
        </p:txBody>
      </p:sp>
      <p:sp>
        <p:nvSpPr>
          <p:cNvPr id="2" name="Body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/>
        </p:txBody>
      </p:sp>
      <p:sp>
        <p:nvSpPr>
          <p:cNvPr id="2" name="Left column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/>
        </p:txBody>
      </p:sp>
      <p:sp>
        <p:nvSpPr>
          <p:cNvPr id="3" name="Right column"/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/>
        </p:txBody>
      </p:sp>
      <p:sp>
        <p:nvSpPr>
          <p:cNvPr id="2" name="Left column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openxmlformats.org/officeDocument/2006/relationships/hyperlink" Target="https://github.com/CQU-Gsing/Vision-Knowledge-Base" TargetMode="External"/><Relationship Id="rId4" Type="http://schemas.openxmlformats.org/officeDocument/2006/relationships/hyperlink" Target="https://github.com/hyper152/K230" TargetMode="External"/><Relationship Id="rId3" Type="http://schemas.openxmlformats.org/officeDocument/2006/relationships/hyperlink" Target="https://github.com/CVHub520/X-AnyLabeling" TargetMode="External"/><Relationship Id="rId2" Type="http://schemas.openxmlformats.org/officeDocument/2006/relationships/hyperlink" Target="https://github.com/kendryte/nncase" TargetMode="External"/><Relationship Id="rId1" Type="http://schemas.openxmlformats.org/officeDocument/2006/relationships/hyperlink" Target="https://github.com/ultralytics/ultralytic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5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9.png"/><Relationship Id="rId2" Type="http://schemas.microsoft.com/office/2007/relationships/media" Target="../media/media2.mp4"/><Relationship Id="rId1" Type="http://schemas.openxmlformats.org/officeDocument/2006/relationships/video" Target="../media/media2.mp4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0"/>
          <p:cNvSpPr>
            <a:spLocks noGrp="1"/>
          </p:cNvSpPr>
          <p:nvPr/>
        </p:nvSpPr>
        <p:spPr>
          <a:xfrm>
            <a:off x="609600" y="723900"/>
            <a:ext cx="50482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00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100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CRTC 2026</a:t>
            </a:r>
            <a:endParaRPr sz="2100" b="1">
              <a:solidFill>
                <a:srgbClr val="087F8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1666875"/>
            <a:ext cx="5715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48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48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48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视觉组培训</a:t>
            </a:r>
            <a:endParaRPr sz="4800" b="1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609600" y="2676525"/>
            <a:ext cx="5524500" cy="1409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9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39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9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YOLO 部署</a:t>
            </a:r>
            <a:endParaRPr sz="3900" b="1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39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9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与一键辅助抓取</a:t>
            </a:r>
            <a:endParaRPr sz="3900" b="1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609600" y="4714875"/>
            <a:ext cx="5524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02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02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车头下视摄像头 · K230 · STM32</a:t>
            </a:r>
            <a:endParaRPr sz="2025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-4"/>
          <p:cNvSpPr>
            <a:spLocks noGrp="1"/>
          </p:cNvSpPr>
          <p:nvPr/>
        </p:nvSpPr>
        <p:spPr>
          <a:xfrm>
            <a:off x="609600" y="5667375"/>
            <a:ext cx="51435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GSing  /  新生组实训</a:t>
            </a:r>
            <a:endParaRPr sz="1800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40600" y="866775"/>
            <a:ext cx="3587750" cy="4762500"/>
          </a:xfrm>
          <a:prstGeom prst="rect">
            <a:avLst/>
          </a:prstGeom>
        </p:spPr>
      </p:pic>
      <p:sp>
        <p:nvSpPr>
          <p:cNvPr id="7" name="text-5"/>
          <p:cNvSpPr>
            <a:spLocks noGrp="1"/>
          </p:cNvSpPr>
          <p:nvPr/>
        </p:nvSpPr>
        <p:spPr>
          <a:xfrm>
            <a:off x="6705600" y="5743575"/>
            <a:ext cx="48577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5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5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TI 杯部署参考，安装结构与本方案不同</a:t>
            </a:r>
            <a:endParaRPr sz="1500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2321" y="653055"/>
            <a:ext cx="4732876" cy="572927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72349" y="1933136"/>
            <a:ext cx="277405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推荐视觉开发板</a:t>
            </a:r>
            <a:br>
              <a:rPr lang="en-US" altLang="zh-CN" dirty="0"/>
            </a:br>
            <a:r>
              <a:rPr lang="en-US" altLang="zh-CN" dirty="0"/>
              <a:t>K230D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【</a:t>
            </a:r>
            <a:r>
              <a:rPr lang="zh-CN" altLang="en-US" dirty="0"/>
              <a:t>淘宝</a:t>
            </a:r>
            <a:r>
              <a:rPr lang="en-US" altLang="zh-CN" dirty="0"/>
              <a:t>】</a:t>
            </a:r>
            <a:r>
              <a:rPr lang="zh-CN" altLang="en-US" dirty="0"/>
              <a:t>大促价保 </a:t>
            </a:r>
            <a:r>
              <a:rPr lang="en-US" altLang="zh-CN" dirty="0"/>
              <a:t>https://e.tb.cn/h.jbNdZr9mSZLgAqI?tk=NFwtTrkWsoE CZ009 </a:t>
            </a:r>
            <a:r>
              <a:rPr lang="zh-CN" altLang="en-US" dirty="0"/>
              <a:t>「正点原子</a:t>
            </a:r>
            <a:r>
              <a:rPr lang="en-US" altLang="zh-CN" dirty="0"/>
              <a:t>K230D</a:t>
            </a:r>
            <a:r>
              <a:rPr lang="zh-CN" altLang="en-US" dirty="0"/>
              <a:t>人工智能</a:t>
            </a:r>
            <a:r>
              <a:rPr lang="en-US" altLang="zh-CN" dirty="0"/>
              <a:t>AI</a:t>
            </a:r>
            <a:r>
              <a:rPr lang="zh-CN" altLang="en-US" dirty="0"/>
              <a:t>开发板套件机器视觉识别模块</a:t>
            </a:r>
            <a:r>
              <a:rPr lang="en-US" altLang="zh-CN" dirty="0" err="1"/>
              <a:t>canmv</a:t>
            </a:r>
            <a:r>
              <a:rPr lang="zh-CN" altLang="en-US" dirty="0"/>
              <a:t>超</a:t>
            </a:r>
            <a:r>
              <a:rPr lang="en-US" altLang="zh-CN" dirty="0"/>
              <a:t>K210</a:t>
            </a:r>
            <a:r>
              <a:rPr lang="zh-CN" altLang="en-US" dirty="0"/>
              <a:t>」</a:t>
            </a:r>
            <a:endParaRPr lang="zh-CN" altLang="en-US" dirty="0"/>
          </a:p>
          <a:p>
            <a:r>
              <a:rPr lang="zh-CN" altLang="en-US" dirty="0"/>
              <a:t>点击链接直接打开 或者 淘宝搜索直接打开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400" y="0"/>
            <a:ext cx="473287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26601" y="794327"/>
            <a:ext cx="47387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/>
              <a:t>会用到的</a:t>
            </a:r>
            <a:r>
              <a:rPr lang="en-US" altLang="zh-CN" sz="3200" dirty="0"/>
              <a:t>GitHub</a:t>
            </a:r>
            <a:r>
              <a:rPr lang="zh-CN" altLang="en-US" sz="3200" dirty="0"/>
              <a:t>仓库地址</a:t>
            </a:r>
            <a:endParaRPr lang="zh-CN" altLang="en-US" sz="32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838200" y="1775229"/>
          <a:ext cx="10515600" cy="35661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dirty="0"/>
                        <a:t>项目</a:t>
                      </a:r>
                      <a:endParaRPr lang="zh-C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dirty="0"/>
                        <a:t>GitHub 地址</a:t>
                      </a:r>
                      <a:endParaRPr lang="zh-C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/>
                        <a:t>用途</a:t>
                      </a:r>
                      <a:endParaRPr lang="zh-CN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/>
                        <a:t>Ultralytics YOLO</a:t>
                      </a:r>
                      <a:endParaRPr lang="zh-CN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>
                          <a:hlinkClick r:id="rId1"/>
                        </a:rPr>
                        <a:t>ultralytics/ultralytics</a:t>
                      </a:r>
                      <a:endParaRPr lang="zh-CN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/>
                        <a:t>训练方块检测模型，生成 .pt，导出 .onnx</a:t>
                      </a:r>
                      <a:endParaRPr lang="zh-CN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/>
                        <a:t>nncase</a:t>
                      </a:r>
                      <a:endParaRPr lang="zh-CN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>
                          <a:hlinkClick r:id="rId2"/>
                        </a:rPr>
                        <a:t>kendryte/nncase</a:t>
                      </a:r>
                      <a:endParaRPr lang="zh-CN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/>
                        <a:t>将 ONNX 模型量化、编译为 K230 使用的 .kmodel</a:t>
                      </a:r>
                      <a:endParaRPr lang="zh-CN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/>
                        <a:t>X-AnyLabeling</a:t>
                      </a:r>
                      <a:endParaRPr lang="zh-CN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>
                          <a:hlinkClick r:id="rId3"/>
                        </a:rPr>
                        <a:t>CVHub520/X-AnyLabeling</a:t>
                      </a:r>
                      <a:endParaRPr lang="zh-CN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/>
                        <a:t>标注白色、黄色方块，制作 YOLO 数据集</a:t>
                      </a:r>
                      <a:endParaRPr lang="zh-CN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/>
                        <a:t>TI 杯 K230 参考工程</a:t>
                      </a:r>
                      <a:endParaRPr lang="zh-CN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>
                          <a:hlinkClick r:id="rId4"/>
                        </a:rPr>
                        <a:t>hyper152/K230</a:t>
                      </a:r>
                      <a:endParaRPr lang="zh-CN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/>
                        <a:t>参考摄像头采集、板端推理、检测后处理、UART 和日志实现</a:t>
                      </a:r>
                      <a:endParaRPr lang="zh-CN"/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/>
                        <a:t>GSing 视觉知识库</a:t>
                      </a:r>
                      <a:endParaRPr lang="zh-CN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>
                          <a:hlinkClick r:id="rId5"/>
                        </a:rPr>
                        <a:t>CQU-Gsing/Vision-Knowledge-Base</a:t>
                      </a:r>
                      <a:endParaRPr lang="zh-CN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dirty="0"/>
                        <a:t>培训资料、YOLO 实践和数据标注教程</a:t>
                      </a:r>
                      <a:endParaRPr lang="zh-CN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0"/>
          <p:cNvSpPr>
            <a:spLocks noGrp="1"/>
          </p:cNvSpPr>
          <p:nvPr/>
        </p:nvSpPr>
        <p:spPr>
          <a:xfrm>
            <a:off x="609600" y="40005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一键抓取的操作流程</a:t>
            </a:r>
            <a:endParaRPr sz="3300" b="1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1209675"/>
            <a:ext cx="109728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人工让方块进入车头下视区域，再按键完成局部收集</a:t>
            </a:r>
            <a:endParaRPr sz="1800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11096625" y="6372225"/>
            <a:ext cx="4953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sz="1275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609600" y="1952625"/>
            <a:ext cx="5619750" cy="2809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4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4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4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  人工接近，让方块进入画面</a:t>
            </a:r>
            <a:endParaRPr sz="2400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4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4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  按键并锁定可抓方块</a:t>
            </a:r>
            <a:endParaRPr sz="2400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4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4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  自动对准和低速接近</a:t>
            </a:r>
            <a:endParaRPr sz="2400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4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4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  收集并确认入仓</a:t>
            </a:r>
            <a:endParaRPr sz="2400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-4"/>
          <p:cNvSpPr>
            <a:spLocks noGrp="1"/>
          </p:cNvSpPr>
          <p:nvPr/>
        </p:nvSpPr>
        <p:spPr>
          <a:xfrm>
            <a:off x="609600" y="5238750"/>
            <a:ext cx="53340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02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02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验收依据：抓取成功率、动作耗时、</a:t>
            </a:r>
            <a:endParaRPr sz="2025" b="1">
              <a:solidFill>
                <a:srgbClr val="087F8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02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失败退出是否可靠</a:t>
            </a:r>
            <a:endParaRPr sz="2025" b="1">
              <a:solidFill>
                <a:srgbClr val="087F8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67500" y="2311301"/>
            <a:ext cx="4905375" cy="2759273"/>
          </a:xfrm>
          <a:prstGeom prst="rect">
            <a:avLst/>
          </a:prstGeom>
        </p:spPr>
      </p:pic>
      <p:sp>
        <p:nvSpPr>
          <p:cNvPr id="7" name="text-5"/>
          <p:cNvSpPr>
            <a:spLocks noGrp="1"/>
          </p:cNvSpPr>
          <p:nvPr/>
        </p:nvSpPr>
        <p:spPr>
          <a:xfrm>
            <a:off x="6667500" y="5543550"/>
            <a:ext cx="49053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5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5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TI 杯板端识别实拍</a:t>
            </a:r>
            <a:endParaRPr sz="1500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026任务赛调试 (1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450" y="1607126"/>
            <a:ext cx="365837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dirty="0"/>
              <a:t>流程演示视频</a:t>
            </a:r>
            <a:endParaRPr lang="en-US" altLang="zh-CN" sz="3200" dirty="0"/>
          </a:p>
          <a:p>
            <a:r>
              <a:rPr lang="zh-CN" altLang="en-US" sz="3200" dirty="0"/>
              <a:t>（</a:t>
            </a:r>
            <a:r>
              <a:rPr lang="en-US" altLang="zh-CN" sz="3200" dirty="0" err="1"/>
              <a:t>Gsing</a:t>
            </a:r>
            <a:r>
              <a:rPr lang="zh-CN" altLang="en-US" sz="3200" dirty="0"/>
              <a:t>比赛调试）</a:t>
            </a:r>
            <a:endParaRPr lang="zh-CN" alt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7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0"/>
          <p:cNvSpPr>
            <a:spLocks noGrp="1"/>
          </p:cNvSpPr>
          <p:nvPr/>
        </p:nvSpPr>
        <p:spPr>
          <a:xfrm>
            <a:off x="609600" y="40005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CRTC 的目标与地形</a:t>
            </a:r>
            <a:endParaRPr sz="3300" b="1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1209675"/>
            <a:ext cx="109728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第一版只处理车前方、同一平面上的方块</a:t>
            </a:r>
            <a:endParaRPr sz="1800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11096625" y="6372225"/>
            <a:ext cx="4953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sz="1275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0949" y="1885950"/>
            <a:ext cx="3108302" cy="3600450"/>
          </a:xfrm>
          <a:prstGeom prst="rect">
            <a:avLst/>
          </a:prstGeom>
        </p:spPr>
      </p:pic>
      <p:sp>
        <p:nvSpPr>
          <p:cNvPr id="5" name="text-3"/>
          <p:cNvSpPr>
            <a:spLocks noGrp="1"/>
          </p:cNvSpPr>
          <p:nvPr/>
        </p:nvSpPr>
        <p:spPr>
          <a:xfrm>
            <a:off x="609600" y="5600700"/>
            <a:ext cx="41910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5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5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手册中的镂空方块结构</a:t>
            </a:r>
            <a:endParaRPr sz="1500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-4"/>
          <p:cNvSpPr>
            <a:spLocks noGrp="1"/>
          </p:cNvSpPr>
          <p:nvPr/>
        </p:nvSpPr>
        <p:spPr>
          <a:xfrm>
            <a:off x="5524500" y="1971675"/>
            <a:ext cx="5953125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7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17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 mm 镂空方块</a:t>
            </a:r>
            <a:endParaRPr sz="2175" b="1">
              <a:solidFill>
                <a:srgbClr val="087F8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5"/>
          <p:cNvSpPr>
            <a:spLocks noGrp="1"/>
          </p:cNvSpPr>
          <p:nvPr/>
        </p:nvSpPr>
        <p:spPr>
          <a:xfrm>
            <a:off x="5524500" y="2486025"/>
            <a:ext cx="5953125" cy="1524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标注外轮廓，孔洞仍属于方块内部。</a:t>
            </a:r>
            <a:endParaRPr sz="2025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白块与白色地面容易混淆。</a:t>
            </a:r>
            <a:endParaRPr sz="2025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6"/>
          <p:cNvSpPr>
            <a:spLocks noGrp="1"/>
          </p:cNvSpPr>
          <p:nvPr/>
        </p:nvSpPr>
        <p:spPr>
          <a:xfrm>
            <a:off x="5524500" y="3981450"/>
            <a:ext cx="5953125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7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17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平面决定标定范围</a:t>
            </a:r>
            <a:endParaRPr sz="2175" b="1">
              <a:solidFill>
                <a:srgbClr val="087F8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-7"/>
          <p:cNvSpPr>
            <a:spLocks noGrp="1"/>
          </p:cNvSpPr>
          <p:nvPr/>
        </p:nvSpPr>
        <p:spPr>
          <a:xfrm>
            <a:off x="5524500" y="4495800"/>
            <a:ext cx="5953125" cy="1524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地面、高台与悬挂目标高度不同。</a:t>
            </a:r>
            <a:endParaRPr sz="2025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本次实训先限定在平地近距离抓取。</a:t>
            </a:r>
            <a:endParaRPr sz="2025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0"/>
          <p:cNvSpPr>
            <a:spLocks noGrp="1"/>
          </p:cNvSpPr>
          <p:nvPr/>
        </p:nvSpPr>
        <p:spPr>
          <a:xfrm>
            <a:off x="609600" y="40005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K230 与 STM32 的分工</a:t>
            </a:r>
            <a:endParaRPr sz="3300" b="1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1209675"/>
            <a:ext cx="109728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视觉给出目标，电控执行动作并管理退出条件</a:t>
            </a:r>
            <a:endParaRPr sz="1800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11096625" y="6372225"/>
            <a:ext cx="4953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sz="1275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91250" y="2148780"/>
            <a:ext cx="5381625" cy="3027164"/>
          </a:xfrm>
          <a:prstGeom prst="rect">
            <a:avLst/>
          </a:prstGeom>
        </p:spPr>
      </p:pic>
      <p:sp>
        <p:nvSpPr>
          <p:cNvPr id="5" name="text-3"/>
          <p:cNvSpPr>
            <a:spLocks noGrp="1"/>
          </p:cNvSpPr>
          <p:nvPr/>
        </p:nvSpPr>
        <p:spPr>
          <a:xfrm>
            <a:off x="6191250" y="5572125"/>
            <a:ext cx="538162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5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5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TI 杯硬件连接实拍</a:t>
            </a:r>
            <a:endParaRPr sz="1500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-4"/>
          <p:cNvSpPr>
            <a:spLocks noGrp="1"/>
          </p:cNvSpPr>
          <p:nvPr/>
        </p:nvSpPr>
        <p:spPr>
          <a:xfrm>
            <a:off x="609600" y="1952625"/>
            <a:ext cx="5381625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7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17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摄像头与 K230</a:t>
            </a:r>
            <a:endParaRPr sz="2175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17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采图、推理、目标筛选、坐标输出</a:t>
            </a:r>
            <a:endParaRPr sz="2175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5"/>
          <p:cNvSpPr>
            <a:spLocks noGrp="1"/>
          </p:cNvSpPr>
          <p:nvPr/>
        </p:nvSpPr>
        <p:spPr>
          <a:xfrm>
            <a:off x="609600" y="3333750"/>
            <a:ext cx="5381625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7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17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UART 有线通信</a:t>
            </a:r>
            <a:endParaRPr sz="2175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17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有效标志、序号、目标位置、状态</a:t>
            </a:r>
            <a:endParaRPr sz="2175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6"/>
          <p:cNvSpPr>
            <a:spLocks noGrp="1"/>
          </p:cNvSpPr>
          <p:nvPr/>
        </p:nvSpPr>
        <p:spPr>
          <a:xfrm>
            <a:off x="609600" y="4714875"/>
            <a:ext cx="5381625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7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17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STM32 与执行机构</a:t>
            </a:r>
            <a:endParaRPr sz="2175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17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底盘速度、舵机时序、入仓确认</a:t>
            </a:r>
            <a:endParaRPr sz="2175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-0"/>
          <p:cNvSpPr>
            <a:spLocks noGrp="1"/>
          </p:cNvSpPr>
          <p:nvPr/>
        </p:nvSpPr>
        <p:spPr>
          <a:xfrm>
            <a:off x="609600" y="40005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车头下视摄像头的安装</a:t>
            </a:r>
            <a:endParaRPr sz="3300" b="1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1209675"/>
            <a:ext cx="109728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相机前伸，镜头垂直朝下，覆盖夹爪前方的定位区域</a:t>
            </a:r>
            <a:endParaRPr sz="1800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11096625" y="6372225"/>
            <a:ext cx="4953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</a:t>
            </a:r>
            <a:endParaRPr sz="1275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609600" y="1866900"/>
            <a:ext cx="613410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72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72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侧视示意</a:t>
            </a:r>
            <a:endParaRPr sz="1725" b="1">
              <a:solidFill>
                <a:srgbClr val="087F8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任意多边形: 形状 4"/>
          <p:cNvSpPr>
            <a:spLocks noGrp="1"/>
          </p:cNvSpPr>
          <p:nvPr/>
        </p:nvSpPr>
        <p:spPr>
          <a:xfrm>
            <a:off x="828675" y="4363641"/>
            <a:ext cx="5783580" cy="9525"/>
          </a:xfrm>
          <a:custGeom>
            <a:avLst/>
            <a:gdLst/>
            <a:ahLst/>
            <a:cxnLst/>
            <a:rect l="0" t="0" r="0" b="0"/>
            <a:pathLst>
              <a:path w="5783580" h="9525">
                <a:moveTo>
                  <a:pt x="0" y="0"/>
                </a:moveTo>
                <a:lnTo>
                  <a:pt x="5783580" y="0"/>
                </a:lnTo>
              </a:path>
            </a:pathLst>
          </a:custGeom>
          <a:noFill/>
          <a:ln w="19050">
            <a:solidFill>
              <a:srgbClr val="53636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1201103" y="3709988"/>
            <a:ext cx="2114074" cy="332184"/>
          </a:xfrm>
          <a:prstGeom prst="rect">
            <a:avLst/>
          </a:pr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椭圆 6"/>
          <p:cNvSpPr>
            <a:spLocks noGrp="1"/>
          </p:cNvSpPr>
          <p:nvPr/>
        </p:nvSpPr>
        <p:spPr>
          <a:xfrm>
            <a:off x="1398270" y="3999309"/>
            <a:ext cx="364331" cy="364331"/>
          </a:xfrm>
          <a:prstGeom prst="ellipse">
            <a:avLst/>
          </a:prstGeom>
          <a:noFill/>
          <a:ln w="19050">
            <a:solidFill>
              <a:srgbClr val="172F3C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椭圆 7"/>
          <p:cNvSpPr>
            <a:spLocks noGrp="1"/>
          </p:cNvSpPr>
          <p:nvPr/>
        </p:nvSpPr>
        <p:spPr>
          <a:xfrm>
            <a:off x="2778443" y="3999309"/>
            <a:ext cx="364331" cy="364331"/>
          </a:xfrm>
          <a:prstGeom prst="ellipse">
            <a:avLst/>
          </a:prstGeom>
          <a:noFill/>
          <a:ln w="19050">
            <a:solidFill>
              <a:srgbClr val="172F3C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任意多边形: 形状 8"/>
          <p:cNvSpPr>
            <a:spLocks noGrp="1"/>
          </p:cNvSpPr>
          <p:nvPr/>
        </p:nvSpPr>
        <p:spPr>
          <a:xfrm>
            <a:off x="3128963" y="2702719"/>
            <a:ext cx="9525" cy="996553"/>
          </a:xfrm>
          <a:custGeom>
            <a:avLst/>
            <a:gdLst/>
            <a:ahLst/>
            <a:cxnLst/>
            <a:rect l="0" t="0" r="0" b="0"/>
            <a:pathLst>
              <a:path w="9525" h="996553">
                <a:moveTo>
                  <a:pt x="0" y="996553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任意多边形: 形状 9"/>
          <p:cNvSpPr>
            <a:spLocks noGrp="1"/>
          </p:cNvSpPr>
          <p:nvPr/>
        </p:nvSpPr>
        <p:spPr>
          <a:xfrm>
            <a:off x="3128963" y="2702719"/>
            <a:ext cx="1445895" cy="9525"/>
          </a:xfrm>
          <a:custGeom>
            <a:avLst/>
            <a:gdLst/>
            <a:ahLst/>
            <a:cxnLst/>
            <a:rect l="0" t="0" r="0" b="0"/>
            <a:pathLst>
              <a:path w="1445895" h="9525">
                <a:moveTo>
                  <a:pt x="0" y="0"/>
                </a:moveTo>
                <a:lnTo>
                  <a:pt x="1445895" y="0"/>
                </a:lnTo>
              </a:path>
            </a:pathLst>
          </a:cu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4333875" y="2702719"/>
            <a:ext cx="525780" cy="267891"/>
          </a:xfrm>
          <a:prstGeom prst="rect">
            <a:avLst/>
          </a:prstGeom>
          <a:noFill/>
          <a:ln w="19050">
            <a:solidFill>
              <a:srgbClr val="087F86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椭圆 11"/>
          <p:cNvSpPr>
            <a:spLocks noGrp="1"/>
          </p:cNvSpPr>
          <p:nvPr/>
        </p:nvSpPr>
        <p:spPr>
          <a:xfrm>
            <a:off x="4552950" y="2981325"/>
            <a:ext cx="85725" cy="85725"/>
          </a:xfrm>
          <a:prstGeom prst="ellipse">
            <a:avLst/>
          </a:prstGeom>
          <a:noFill/>
          <a:ln w="19050">
            <a:solidFill>
              <a:srgbClr val="087F86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任意多边形: 形状 12"/>
          <p:cNvSpPr>
            <a:spLocks noGrp="1"/>
          </p:cNvSpPr>
          <p:nvPr/>
        </p:nvSpPr>
        <p:spPr>
          <a:xfrm>
            <a:off x="4596765" y="3067050"/>
            <a:ext cx="9525" cy="878681"/>
          </a:xfrm>
          <a:custGeom>
            <a:avLst/>
            <a:gdLst/>
            <a:ahLst/>
            <a:cxnLst/>
            <a:rect l="0" t="0" r="0" b="0"/>
            <a:pathLst>
              <a:path w="9525" h="878681">
                <a:moveTo>
                  <a:pt x="0" y="0"/>
                </a:moveTo>
                <a:lnTo>
                  <a:pt x="0" y="878681"/>
                </a:lnTo>
              </a:path>
            </a:pathLst>
          </a:custGeom>
          <a:noFill/>
          <a:ln w="19050">
            <a:solidFill>
              <a:srgbClr val="087F86"/>
            </a:solidFill>
            <a:prstDash val="dash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任意多边形: 形状 13"/>
          <p:cNvSpPr>
            <a:spLocks noGrp="1"/>
          </p:cNvSpPr>
          <p:nvPr/>
        </p:nvSpPr>
        <p:spPr>
          <a:xfrm>
            <a:off x="3643789" y="3067050"/>
            <a:ext cx="952976" cy="1296591"/>
          </a:xfrm>
          <a:custGeom>
            <a:avLst/>
            <a:gdLst/>
            <a:ahLst/>
            <a:cxnLst/>
            <a:rect l="0" t="0" r="0" b="0"/>
            <a:pathLst>
              <a:path w="952976" h="1296591">
                <a:moveTo>
                  <a:pt x="952976" y="0"/>
                </a:moveTo>
                <a:lnTo>
                  <a:pt x="0" y="1296591"/>
                </a:lnTo>
              </a:path>
            </a:pathLst>
          </a:custGeom>
          <a:noFill/>
          <a:ln w="19050">
            <a:solidFill>
              <a:srgbClr val="087F86"/>
            </a:solidFill>
            <a:prstDash val="dash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任意多边形: 形状 14"/>
          <p:cNvSpPr>
            <a:spLocks noGrp="1"/>
          </p:cNvSpPr>
          <p:nvPr/>
        </p:nvSpPr>
        <p:spPr>
          <a:xfrm>
            <a:off x="4596765" y="3067050"/>
            <a:ext cx="963930" cy="1296591"/>
          </a:xfrm>
          <a:custGeom>
            <a:avLst/>
            <a:gdLst/>
            <a:ahLst/>
            <a:cxnLst/>
            <a:rect l="0" t="0" r="0" b="0"/>
            <a:pathLst>
              <a:path w="963930" h="1296591">
                <a:moveTo>
                  <a:pt x="0" y="0"/>
                </a:moveTo>
                <a:lnTo>
                  <a:pt x="963930" y="1296591"/>
                </a:lnTo>
              </a:path>
            </a:pathLst>
          </a:custGeom>
          <a:noFill/>
          <a:ln w="19050">
            <a:solidFill>
              <a:srgbClr val="087F86"/>
            </a:solidFill>
            <a:prstDash val="dash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任意多边形: 形状 15"/>
          <p:cNvSpPr>
            <a:spLocks noGrp="1"/>
          </p:cNvSpPr>
          <p:nvPr/>
        </p:nvSpPr>
        <p:spPr>
          <a:xfrm>
            <a:off x="4509135" y="3838575"/>
            <a:ext cx="87630" cy="107156"/>
          </a:xfrm>
          <a:custGeom>
            <a:avLst/>
            <a:gdLst/>
            <a:ahLst/>
            <a:cxnLst/>
            <a:rect l="0" t="0" r="0" b="0"/>
            <a:pathLst>
              <a:path w="87630" h="107156">
                <a:moveTo>
                  <a:pt x="0" y="0"/>
                </a:moveTo>
                <a:lnTo>
                  <a:pt x="87630" y="107156"/>
                </a:lnTo>
              </a:path>
            </a:pathLst>
          </a:custGeom>
          <a:noFill/>
          <a:ln w="19050">
            <a:solidFill>
              <a:srgbClr val="087F86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任意多边形: 形状 16"/>
          <p:cNvSpPr>
            <a:spLocks noGrp="1"/>
          </p:cNvSpPr>
          <p:nvPr/>
        </p:nvSpPr>
        <p:spPr>
          <a:xfrm>
            <a:off x="4596765" y="3838575"/>
            <a:ext cx="87630" cy="107156"/>
          </a:xfrm>
          <a:custGeom>
            <a:avLst/>
            <a:gdLst/>
            <a:ahLst/>
            <a:cxnLst/>
            <a:rect l="0" t="0" r="0" b="0"/>
            <a:pathLst>
              <a:path w="87630" h="107156">
                <a:moveTo>
                  <a:pt x="87630" y="0"/>
                </a:moveTo>
                <a:lnTo>
                  <a:pt x="0" y="107156"/>
                </a:lnTo>
              </a:path>
            </a:pathLst>
          </a:custGeom>
          <a:noFill/>
          <a:ln w="19050">
            <a:solidFill>
              <a:srgbClr val="087F86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任意多边形: 形状 17"/>
          <p:cNvSpPr>
            <a:spLocks noGrp="1"/>
          </p:cNvSpPr>
          <p:nvPr/>
        </p:nvSpPr>
        <p:spPr>
          <a:xfrm>
            <a:off x="3304223" y="3838575"/>
            <a:ext cx="668179" cy="9525"/>
          </a:xfrm>
          <a:custGeom>
            <a:avLst/>
            <a:gdLst/>
            <a:ahLst/>
            <a:cxnLst/>
            <a:rect l="0" t="0" r="0" b="0"/>
            <a:pathLst>
              <a:path w="668179" h="9525">
                <a:moveTo>
                  <a:pt x="0" y="0"/>
                </a:moveTo>
                <a:lnTo>
                  <a:pt x="668179" y="0"/>
                </a:lnTo>
              </a:path>
            </a:pathLst>
          </a:cu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任意多边形: 形状 18"/>
          <p:cNvSpPr>
            <a:spLocks noGrp="1"/>
          </p:cNvSpPr>
          <p:nvPr/>
        </p:nvSpPr>
        <p:spPr>
          <a:xfrm>
            <a:off x="3972401" y="3838575"/>
            <a:ext cx="9525" cy="364331"/>
          </a:xfrm>
          <a:custGeom>
            <a:avLst/>
            <a:gdLst/>
            <a:ahLst/>
            <a:cxnLst/>
            <a:rect l="0" t="0" r="0" b="0"/>
            <a:pathLst>
              <a:path w="9525" h="364331">
                <a:moveTo>
                  <a:pt x="0" y="0"/>
                </a:moveTo>
                <a:lnTo>
                  <a:pt x="0" y="364331"/>
                </a:lnTo>
              </a:path>
            </a:pathLst>
          </a:cu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4509135" y="4052888"/>
            <a:ext cx="310753" cy="310753"/>
          </a:xfrm>
          <a:prstGeom prst="rect">
            <a:avLst/>
          </a:prstGeom>
          <a:noFill/>
          <a:ln w="19050">
            <a:solidFill>
              <a:srgbClr val="B87D14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4586823" y="4130576"/>
            <a:ext cx="155377" cy="155377"/>
          </a:xfrm>
          <a:prstGeom prst="rect">
            <a:avLst/>
          </a:prstGeom>
          <a:noFill/>
          <a:ln w="19050">
            <a:solidFill>
              <a:srgbClr val="B87D14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任意多边形: 形状 21"/>
          <p:cNvSpPr>
            <a:spLocks noGrp="1"/>
          </p:cNvSpPr>
          <p:nvPr/>
        </p:nvSpPr>
        <p:spPr>
          <a:xfrm>
            <a:off x="4509135" y="3959662"/>
            <a:ext cx="93226" cy="93226"/>
          </a:xfrm>
          <a:custGeom>
            <a:avLst/>
            <a:gdLst/>
            <a:ahLst/>
            <a:cxnLst/>
            <a:rect l="0" t="0" r="0" b="0"/>
            <a:pathLst>
              <a:path w="93226" h="93226">
                <a:moveTo>
                  <a:pt x="0" y="93226"/>
                </a:moveTo>
                <a:lnTo>
                  <a:pt x="93226" y="0"/>
                </a:lnTo>
              </a:path>
            </a:pathLst>
          </a:custGeom>
          <a:noFill/>
          <a:ln w="19050">
            <a:solidFill>
              <a:srgbClr val="B87D14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任意多边形: 形状 22"/>
          <p:cNvSpPr>
            <a:spLocks noGrp="1"/>
          </p:cNvSpPr>
          <p:nvPr/>
        </p:nvSpPr>
        <p:spPr>
          <a:xfrm>
            <a:off x="4819888" y="3959662"/>
            <a:ext cx="93226" cy="93226"/>
          </a:xfrm>
          <a:custGeom>
            <a:avLst/>
            <a:gdLst/>
            <a:ahLst/>
            <a:cxnLst/>
            <a:rect l="0" t="0" r="0" b="0"/>
            <a:pathLst>
              <a:path w="93226" h="93226">
                <a:moveTo>
                  <a:pt x="0" y="93226"/>
                </a:moveTo>
                <a:lnTo>
                  <a:pt x="93226" y="0"/>
                </a:lnTo>
              </a:path>
            </a:pathLst>
          </a:custGeom>
          <a:noFill/>
          <a:ln w="19050">
            <a:solidFill>
              <a:srgbClr val="B87D14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任意多边形: 形状 23"/>
          <p:cNvSpPr>
            <a:spLocks noGrp="1"/>
          </p:cNvSpPr>
          <p:nvPr/>
        </p:nvSpPr>
        <p:spPr>
          <a:xfrm>
            <a:off x="4819888" y="4270415"/>
            <a:ext cx="93226" cy="93226"/>
          </a:xfrm>
          <a:custGeom>
            <a:avLst/>
            <a:gdLst/>
            <a:ahLst/>
            <a:cxnLst/>
            <a:rect l="0" t="0" r="0" b="0"/>
            <a:pathLst>
              <a:path w="93226" h="93226">
                <a:moveTo>
                  <a:pt x="0" y="93226"/>
                </a:moveTo>
                <a:lnTo>
                  <a:pt x="93226" y="0"/>
                </a:lnTo>
              </a:path>
            </a:pathLst>
          </a:custGeom>
          <a:noFill/>
          <a:ln w="19050">
            <a:solidFill>
              <a:srgbClr val="B87D14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任意多边形: 形状 24"/>
          <p:cNvSpPr>
            <a:spLocks noGrp="1"/>
          </p:cNvSpPr>
          <p:nvPr/>
        </p:nvSpPr>
        <p:spPr>
          <a:xfrm>
            <a:off x="4602361" y="3959662"/>
            <a:ext cx="310753" cy="9525"/>
          </a:xfrm>
          <a:custGeom>
            <a:avLst/>
            <a:gdLst/>
            <a:ahLst/>
            <a:cxnLst/>
            <a:rect l="0" t="0" r="0" b="0"/>
            <a:pathLst>
              <a:path w="310753" h="9525">
                <a:moveTo>
                  <a:pt x="0" y="0"/>
                </a:moveTo>
                <a:lnTo>
                  <a:pt x="310753" y="0"/>
                </a:lnTo>
              </a:path>
            </a:pathLst>
          </a:custGeom>
          <a:noFill/>
          <a:ln w="19050">
            <a:solidFill>
              <a:srgbClr val="B87D14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任意多边形: 形状 25"/>
          <p:cNvSpPr>
            <a:spLocks noGrp="1"/>
          </p:cNvSpPr>
          <p:nvPr/>
        </p:nvSpPr>
        <p:spPr>
          <a:xfrm>
            <a:off x="4913114" y="3959662"/>
            <a:ext cx="9525" cy="310753"/>
          </a:xfrm>
          <a:custGeom>
            <a:avLst/>
            <a:gdLst/>
            <a:ahLst/>
            <a:cxnLst/>
            <a:rect l="0" t="0" r="0" b="0"/>
            <a:pathLst>
              <a:path w="9525" h="310753">
                <a:moveTo>
                  <a:pt x="0" y="0"/>
                </a:moveTo>
                <a:lnTo>
                  <a:pt x="0" y="310753"/>
                </a:lnTo>
              </a:path>
            </a:pathLst>
          </a:custGeom>
          <a:noFill/>
          <a:ln w="19050">
            <a:solidFill>
              <a:srgbClr val="B87D14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text-26"/>
          <p:cNvSpPr>
            <a:spLocks noGrp="1"/>
          </p:cNvSpPr>
          <p:nvPr/>
        </p:nvSpPr>
        <p:spPr>
          <a:xfrm>
            <a:off x="4279106" y="2327672"/>
            <a:ext cx="1862137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650" b="0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车头相机</a:t>
            </a:r>
            <a:endParaRPr sz="1650" b="0">
              <a:solidFill>
                <a:srgbClr val="087F8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text-27"/>
          <p:cNvSpPr>
            <a:spLocks noGrp="1"/>
          </p:cNvSpPr>
          <p:nvPr/>
        </p:nvSpPr>
        <p:spPr>
          <a:xfrm>
            <a:off x="5155406" y="3227784"/>
            <a:ext cx="1478756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650" b="0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垂直向下</a:t>
            </a:r>
            <a:endParaRPr sz="1650" b="0">
              <a:solidFill>
                <a:srgbClr val="087F8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text-28"/>
          <p:cNvSpPr>
            <a:spLocks noGrp="1"/>
          </p:cNvSpPr>
          <p:nvPr/>
        </p:nvSpPr>
        <p:spPr>
          <a:xfrm>
            <a:off x="3326130" y="4502944"/>
            <a:ext cx="109537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65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夹爪</a:t>
            </a:r>
            <a:endParaRPr sz="1650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text-29"/>
          <p:cNvSpPr>
            <a:spLocks noGrp="1"/>
          </p:cNvSpPr>
          <p:nvPr/>
        </p:nvSpPr>
        <p:spPr>
          <a:xfrm>
            <a:off x="7515225" y="1866900"/>
            <a:ext cx="3762375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72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72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俯视示意</a:t>
            </a:r>
            <a:endParaRPr sz="1725" b="1">
              <a:solidFill>
                <a:srgbClr val="087F8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矩形 30"/>
          <p:cNvSpPr>
            <a:spLocks noGrp="1"/>
          </p:cNvSpPr>
          <p:nvPr/>
        </p:nvSpPr>
        <p:spPr>
          <a:xfrm>
            <a:off x="8832056" y="3577114"/>
            <a:ext cx="1091089" cy="1050131"/>
          </a:xfrm>
          <a:prstGeom prst="rect">
            <a:avLst/>
          </a:pr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矩形 31"/>
          <p:cNvSpPr>
            <a:spLocks noGrp="1"/>
          </p:cNvSpPr>
          <p:nvPr/>
        </p:nvSpPr>
        <p:spPr>
          <a:xfrm>
            <a:off x="8717756" y="3710464"/>
            <a:ext cx="114300" cy="342900"/>
          </a:xfrm>
          <a:prstGeom prst="rect">
            <a:avLst/>
          </a:pr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矩形 32"/>
          <p:cNvSpPr>
            <a:spLocks noGrp="1"/>
          </p:cNvSpPr>
          <p:nvPr/>
        </p:nvSpPr>
        <p:spPr>
          <a:xfrm>
            <a:off x="9923145" y="3710464"/>
            <a:ext cx="114300" cy="342900"/>
          </a:xfrm>
          <a:prstGeom prst="rect">
            <a:avLst/>
          </a:pr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矩形 33"/>
          <p:cNvSpPr>
            <a:spLocks noGrp="1"/>
          </p:cNvSpPr>
          <p:nvPr/>
        </p:nvSpPr>
        <p:spPr>
          <a:xfrm>
            <a:off x="8717756" y="4255770"/>
            <a:ext cx="114300" cy="342900"/>
          </a:xfrm>
          <a:prstGeom prst="rect">
            <a:avLst/>
          </a:pr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" name="矩形 34"/>
          <p:cNvSpPr>
            <a:spLocks noGrp="1"/>
          </p:cNvSpPr>
          <p:nvPr/>
        </p:nvSpPr>
        <p:spPr>
          <a:xfrm>
            <a:off x="9923145" y="4255770"/>
            <a:ext cx="114300" cy="342900"/>
          </a:xfrm>
          <a:prstGeom prst="rect">
            <a:avLst/>
          </a:pr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矩形 35"/>
          <p:cNvSpPr>
            <a:spLocks noGrp="1"/>
          </p:cNvSpPr>
          <p:nvPr/>
        </p:nvSpPr>
        <p:spPr>
          <a:xfrm>
            <a:off x="9181205" y="4123182"/>
            <a:ext cx="392792" cy="283535"/>
          </a:xfrm>
          <a:prstGeom prst="rect">
            <a:avLst/>
          </a:prstGeom>
          <a:noFill/>
          <a:ln w="19050">
            <a:solidFill>
              <a:srgbClr val="53636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" name="任意多边形: 形状 36"/>
          <p:cNvSpPr>
            <a:spLocks noGrp="1"/>
          </p:cNvSpPr>
          <p:nvPr/>
        </p:nvSpPr>
        <p:spPr>
          <a:xfrm>
            <a:off x="9377601" y="3234214"/>
            <a:ext cx="9525" cy="457200"/>
          </a:xfrm>
          <a:custGeom>
            <a:avLst/>
            <a:gdLst/>
            <a:ahLst/>
            <a:cxnLst/>
            <a:rect l="0" t="0" r="0" b="0"/>
            <a:pathLst>
              <a:path w="9525" h="457200">
                <a:moveTo>
                  <a:pt x="0" y="45720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087F86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" name="矩形 37"/>
          <p:cNvSpPr>
            <a:spLocks noGrp="1"/>
          </p:cNvSpPr>
          <p:nvPr/>
        </p:nvSpPr>
        <p:spPr>
          <a:xfrm>
            <a:off x="9268492" y="3100864"/>
            <a:ext cx="218218" cy="133350"/>
          </a:xfrm>
          <a:prstGeom prst="rect">
            <a:avLst/>
          </a:prstGeom>
          <a:solidFill>
            <a:srgbClr val="F5F3EC"/>
          </a:solidFill>
          <a:ln w="19050">
            <a:solidFill>
              <a:srgbClr val="087F86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" name="任意多边形: 形状 38"/>
          <p:cNvSpPr>
            <a:spLocks noGrp="1"/>
          </p:cNvSpPr>
          <p:nvPr/>
        </p:nvSpPr>
        <p:spPr>
          <a:xfrm>
            <a:off x="9093918" y="3300889"/>
            <a:ext cx="9525" cy="276225"/>
          </a:xfrm>
          <a:custGeom>
            <a:avLst/>
            <a:gdLst/>
            <a:ahLst/>
            <a:cxnLst/>
            <a:rect l="0" t="0" r="0" b="0"/>
            <a:pathLst>
              <a:path w="9525" h="276225">
                <a:moveTo>
                  <a:pt x="0" y="2762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" name="任意多边形: 形状 39"/>
          <p:cNvSpPr>
            <a:spLocks noGrp="1"/>
          </p:cNvSpPr>
          <p:nvPr/>
        </p:nvSpPr>
        <p:spPr>
          <a:xfrm>
            <a:off x="9093918" y="3300889"/>
            <a:ext cx="130931" cy="9525"/>
          </a:xfrm>
          <a:custGeom>
            <a:avLst/>
            <a:gdLst/>
            <a:ahLst/>
            <a:cxnLst/>
            <a:rect l="0" t="0" r="0" b="0"/>
            <a:pathLst>
              <a:path w="130931" h="9525">
                <a:moveTo>
                  <a:pt x="0" y="0"/>
                </a:moveTo>
                <a:lnTo>
                  <a:pt x="130931" y="0"/>
                </a:lnTo>
              </a:path>
            </a:pathLst>
          </a:cu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" name="任意多边形: 形状 40"/>
          <p:cNvSpPr>
            <a:spLocks noGrp="1"/>
          </p:cNvSpPr>
          <p:nvPr/>
        </p:nvSpPr>
        <p:spPr>
          <a:xfrm>
            <a:off x="9661284" y="3300889"/>
            <a:ext cx="9525" cy="276225"/>
          </a:xfrm>
          <a:custGeom>
            <a:avLst/>
            <a:gdLst/>
            <a:ahLst/>
            <a:cxnLst/>
            <a:rect l="0" t="0" r="0" b="0"/>
            <a:pathLst>
              <a:path w="9525" h="276225">
                <a:moveTo>
                  <a:pt x="0" y="2762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2" name="任意多边形: 形状 41"/>
          <p:cNvSpPr>
            <a:spLocks noGrp="1"/>
          </p:cNvSpPr>
          <p:nvPr/>
        </p:nvSpPr>
        <p:spPr>
          <a:xfrm>
            <a:off x="9530353" y="3300889"/>
            <a:ext cx="130931" cy="9525"/>
          </a:xfrm>
          <a:custGeom>
            <a:avLst/>
            <a:gdLst/>
            <a:ahLst/>
            <a:cxnLst/>
            <a:rect l="0" t="0" r="0" b="0"/>
            <a:pathLst>
              <a:path w="130931" h="9525">
                <a:moveTo>
                  <a:pt x="130931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" name="矩形 42"/>
          <p:cNvSpPr>
            <a:spLocks noGrp="1"/>
          </p:cNvSpPr>
          <p:nvPr/>
        </p:nvSpPr>
        <p:spPr>
          <a:xfrm>
            <a:off x="8267700" y="2324100"/>
            <a:ext cx="2257425" cy="1320165"/>
          </a:xfrm>
          <a:prstGeom prst="rect">
            <a:avLst/>
          </a:prstGeom>
          <a:noFill/>
          <a:ln w="19050">
            <a:solidFill>
              <a:srgbClr val="087F86"/>
            </a:solidFill>
            <a:prstDash val="dash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4" name="矩形 43"/>
          <p:cNvSpPr>
            <a:spLocks noGrp="1"/>
          </p:cNvSpPr>
          <p:nvPr/>
        </p:nvSpPr>
        <p:spPr>
          <a:xfrm>
            <a:off x="9133046" y="2562225"/>
            <a:ext cx="257175" cy="257175"/>
          </a:xfrm>
          <a:prstGeom prst="rect">
            <a:avLst/>
          </a:prstGeom>
          <a:noFill/>
          <a:ln w="19050">
            <a:solidFill>
              <a:srgbClr val="B87D14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5" name="矩形 44"/>
          <p:cNvSpPr>
            <a:spLocks noGrp="1"/>
          </p:cNvSpPr>
          <p:nvPr/>
        </p:nvSpPr>
        <p:spPr>
          <a:xfrm>
            <a:off x="9197340" y="2626519"/>
            <a:ext cx="128588" cy="128588"/>
          </a:xfrm>
          <a:prstGeom prst="rect">
            <a:avLst/>
          </a:prstGeom>
          <a:noFill/>
          <a:ln w="19050">
            <a:solidFill>
              <a:srgbClr val="B87D14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" name="矩形 45"/>
          <p:cNvSpPr>
            <a:spLocks noGrp="1"/>
          </p:cNvSpPr>
          <p:nvPr/>
        </p:nvSpPr>
        <p:spPr>
          <a:xfrm>
            <a:off x="9998393" y="2828925"/>
            <a:ext cx="257175" cy="257175"/>
          </a:xfrm>
          <a:prstGeom prst="rect">
            <a:avLst/>
          </a:prstGeom>
          <a:noFill/>
          <a:ln w="19050">
            <a:solidFill>
              <a:srgbClr val="53636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7" name="矩形 46"/>
          <p:cNvSpPr>
            <a:spLocks noGrp="1"/>
          </p:cNvSpPr>
          <p:nvPr/>
        </p:nvSpPr>
        <p:spPr>
          <a:xfrm>
            <a:off x="10062686" y="2893219"/>
            <a:ext cx="128588" cy="128588"/>
          </a:xfrm>
          <a:prstGeom prst="rect">
            <a:avLst/>
          </a:prstGeom>
          <a:noFill/>
          <a:ln w="19050">
            <a:solidFill>
              <a:srgbClr val="53636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" name="text-47"/>
          <p:cNvSpPr>
            <a:spLocks noGrp="1"/>
          </p:cNvSpPr>
          <p:nvPr/>
        </p:nvSpPr>
        <p:spPr>
          <a:xfrm>
            <a:off x="7665720" y="2324100"/>
            <a:ext cx="1429703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650" b="0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下视区域</a:t>
            </a:r>
            <a:endParaRPr sz="1650" b="0">
              <a:solidFill>
                <a:srgbClr val="087F8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9" name="text-48"/>
          <p:cNvSpPr>
            <a:spLocks noGrp="1"/>
          </p:cNvSpPr>
          <p:nvPr/>
        </p:nvSpPr>
        <p:spPr>
          <a:xfrm>
            <a:off x="7590473" y="3967163"/>
            <a:ext cx="1128713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650" b="0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车前方</a:t>
            </a:r>
            <a:endParaRPr sz="1650" b="0">
              <a:solidFill>
                <a:srgbClr val="087F8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0" name="text-49"/>
          <p:cNvSpPr>
            <a:spLocks noGrp="1"/>
          </p:cNvSpPr>
          <p:nvPr/>
        </p:nvSpPr>
        <p:spPr>
          <a:xfrm>
            <a:off x="609600" y="5238750"/>
            <a:ext cx="62865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刚性前伸支架，镜头不随夹爪运动</a:t>
            </a:r>
            <a:endParaRPr sz="2025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保留夹爪入口，检查全行程遮挡</a:t>
            </a:r>
            <a:endParaRPr sz="2025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1" name="text-50"/>
          <p:cNvSpPr>
            <a:spLocks noGrp="1"/>
          </p:cNvSpPr>
          <p:nvPr/>
        </p:nvSpPr>
        <p:spPr>
          <a:xfrm>
            <a:off x="7515225" y="5238750"/>
            <a:ext cx="4029075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人工接近后进入下视区域</a:t>
            </a:r>
            <a:endParaRPr sz="2025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安装尺寸兼顾检录与过桥</a:t>
            </a:r>
            <a:endParaRPr sz="2025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-0"/>
          <p:cNvSpPr>
            <a:spLocks noGrp="1"/>
          </p:cNvSpPr>
          <p:nvPr/>
        </p:nvSpPr>
        <p:spPr>
          <a:xfrm>
            <a:off x="609600" y="40005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抓取参考点与图像标定</a:t>
            </a:r>
            <a:endParaRPr sz="3300" b="1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1209675"/>
            <a:ext cx="109728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固定下视高度，以同规格方块顶面中心做标定</a:t>
            </a:r>
            <a:endParaRPr sz="1800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11096625" y="6372225"/>
            <a:ext cx="4953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endParaRPr sz="1275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1952625"/>
            <a:ext cx="6238875" cy="3552825"/>
          </a:xfrm>
          <a:prstGeom prst="rect">
            <a:avLst/>
          </a:prstGeom>
          <a:solidFill>
            <a:srgbClr val="F0F2EB"/>
          </a:solidFill>
          <a:ln w="9525">
            <a:solidFill>
              <a:srgbClr val="CDD3CD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text-4"/>
          <p:cNvSpPr>
            <a:spLocks noGrp="1"/>
          </p:cNvSpPr>
          <p:nvPr/>
        </p:nvSpPr>
        <p:spPr>
          <a:xfrm>
            <a:off x="762000" y="2076450"/>
            <a:ext cx="5934075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72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72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车头下视画面示意</a:t>
            </a:r>
            <a:endParaRPr sz="1725" b="1">
              <a:solidFill>
                <a:srgbClr val="087F8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任意多边形: 形状 5"/>
          <p:cNvSpPr>
            <a:spLocks noGrp="1"/>
          </p:cNvSpPr>
          <p:nvPr/>
        </p:nvSpPr>
        <p:spPr>
          <a:xfrm>
            <a:off x="2543651" y="4810125"/>
            <a:ext cx="9525" cy="542925"/>
          </a:xfrm>
          <a:custGeom>
            <a:avLst/>
            <a:gdLst/>
            <a:ahLst/>
            <a:cxnLst/>
            <a:rect l="0" t="0" r="0" b="0"/>
            <a:pathLst>
              <a:path w="9525" h="542925">
                <a:moveTo>
                  <a:pt x="0" y="5429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任意多边形: 形状 6"/>
          <p:cNvSpPr>
            <a:spLocks noGrp="1"/>
          </p:cNvSpPr>
          <p:nvPr/>
        </p:nvSpPr>
        <p:spPr>
          <a:xfrm>
            <a:off x="2543651" y="4810125"/>
            <a:ext cx="623888" cy="9525"/>
          </a:xfrm>
          <a:custGeom>
            <a:avLst/>
            <a:gdLst/>
            <a:ahLst/>
            <a:cxnLst/>
            <a:rect l="0" t="0" r="0" b="0"/>
            <a:pathLst>
              <a:path w="623888" h="9525">
                <a:moveTo>
                  <a:pt x="0" y="0"/>
                </a:moveTo>
                <a:lnTo>
                  <a:pt x="623888" y="0"/>
                </a:lnTo>
              </a:path>
            </a:pathLst>
          </a:cu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任意多边形: 形状 7"/>
          <p:cNvSpPr>
            <a:spLocks noGrp="1"/>
          </p:cNvSpPr>
          <p:nvPr/>
        </p:nvSpPr>
        <p:spPr>
          <a:xfrm>
            <a:off x="4914424" y="4810125"/>
            <a:ext cx="9525" cy="542925"/>
          </a:xfrm>
          <a:custGeom>
            <a:avLst/>
            <a:gdLst/>
            <a:ahLst/>
            <a:cxnLst/>
            <a:rect l="0" t="0" r="0" b="0"/>
            <a:pathLst>
              <a:path w="9525" h="542925">
                <a:moveTo>
                  <a:pt x="0" y="5429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任意多边形: 形状 8"/>
          <p:cNvSpPr>
            <a:spLocks noGrp="1"/>
          </p:cNvSpPr>
          <p:nvPr/>
        </p:nvSpPr>
        <p:spPr>
          <a:xfrm>
            <a:off x="4290536" y="4810125"/>
            <a:ext cx="623888" cy="9525"/>
          </a:xfrm>
          <a:custGeom>
            <a:avLst/>
            <a:gdLst/>
            <a:ahLst/>
            <a:cxnLst/>
            <a:rect l="0" t="0" r="0" b="0"/>
            <a:pathLst>
              <a:path w="623888" h="9525">
                <a:moveTo>
                  <a:pt x="623888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1794986" y="2809875"/>
            <a:ext cx="3868103" cy="1885950"/>
          </a:xfrm>
          <a:prstGeom prst="rect">
            <a:avLst/>
          </a:prstGeom>
          <a:noFill/>
          <a:ln w="19050">
            <a:solidFill>
              <a:srgbClr val="087F86"/>
            </a:solidFill>
            <a:prstDash val="dash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任意多边形: 形状 10"/>
          <p:cNvSpPr>
            <a:spLocks noGrp="1"/>
          </p:cNvSpPr>
          <p:nvPr/>
        </p:nvSpPr>
        <p:spPr>
          <a:xfrm>
            <a:off x="3633788" y="4572000"/>
            <a:ext cx="190500" cy="9525"/>
          </a:xfrm>
          <a:custGeom>
            <a:avLst/>
            <a:gdLst/>
            <a:ahLst/>
            <a:cxnLst/>
            <a:rect l="0" t="0" r="0" b="0"/>
            <a:pathLst>
              <a:path w="190500" h="9525">
                <a:moveTo>
                  <a:pt x="0" y="0"/>
                </a:moveTo>
                <a:lnTo>
                  <a:pt x="190500" y="0"/>
                </a:lnTo>
              </a:path>
            </a:pathLst>
          </a:custGeom>
          <a:noFill/>
          <a:ln w="19050">
            <a:solidFill>
              <a:srgbClr val="087F86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任意多边形: 形状 11"/>
          <p:cNvSpPr>
            <a:spLocks noGrp="1"/>
          </p:cNvSpPr>
          <p:nvPr/>
        </p:nvSpPr>
        <p:spPr>
          <a:xfrm>
            <a:off x="3729038" y="4476750"/>
            <a:ext cx="9525" cy="190500"/>
          </a:xfrm>
          <a:custGeom>
            <a:avLst/>
            <a:gdLst/>
            <a:ahLst/>
            <a:cxnLst/>
            <a:rect l="0" t="0" r="0" b="0"/>
            <a:pathLst>
              <a:path w="9525"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noFill/>
          <a:ln w="19050">
            <a:solidFill>
              <a:srgbClr val="087F86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任意多边形: 形状 12"/>
          <p:cNvSpPr>
            <a:spLocks noGrp="1"/>
          </p:cNvSpPr>
          <p:nvPr/>
        </p:nvSpPr>
        <p:spPr>
          <a:xfrm>
            <a:off x="2308860" y="3086100"/>
            <a:ext cx="95250" cy="9525"/>
          </a:xfrm>
          <a:custGeom>
            <a:avLst/>
            <a:gdLst/>
            <a:ahLst/>
            <a:cxnLst/>
            <a:rect l="0" t="0" r="0" b="0"/>
            <a:pathLst>
              <a:path w="95250" h="9525">
                <a:moveTo>
                  <a:pt x="0" y="0"/>
                </a:moveTo>
                <a:lnTo>
                  <a:pt x="95250" y="0"/>
                </a:lnTo>
              </a:path>
            </a:pathLst>
          </a:custGeom>
          <a:noFill/>
          <a:ln w="19050">
            <a:solidFill>
              <a:srgbClr val="53636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任意多边形: 形状 13"/>
          <p:cNvSpPr>
            <a:spLocks noGrp="1"/>
          </p:cNvSpPr>
          <p:nvPr/>
        </p:nvSpPr>
        <p:spPr>
          <a:xfrm>
            <a:off x="2356485" y="3038475"/>
            <a:ext cx="9525" cy="95250"/>
          </a:xfrm>
          <a:custGeom>
            <a:avLst/>
            <a:gdLst/>
            <a:ahLst/>
            <a:cxnLst/>
            <a:rect l="0" t="0" r="0" b="0"/>
            <a:pathLst>
              <a:path w="9525" h="95250">
                <a:moveTo>
                  <a:pt x="0" y="0"/>
                </a:moveTo>
                <a:lnTo>
                  <a:pt x="0" y="95250"/>
                </a:lnTo>
              </a:path>
            </a:pathLst>
          </a:custGeom>
          <a:noFill/>
          <a:ln w="19050">
            <a:solidFill>
              <a:srgbClr val="53636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任意多边形: 形状 14"/>
          <p:cNvSpPr>
            <a:spLocks noGrp="1"/>
          </p:cNvSpPr>
          <p:nvPr/>
        </p:nvSpPr>
        <p:spPr>
          <a:xfrm>
            <a:off x="2308860" y="3705225"/>
            <a:ext cx="95250" cy="9525"/>
          </a:xfrm>
          <a:custGeom>
            <a:avLst/>
            <a:gdLst/>
            <a:ahLst/>
            <a:cxnLst/>
            <a:rect l="0" t="0" r="0" b="0"/>
            <a:pathLst>
              <a:path w="95250" h="9525">
                <a:moveTo>
                  <a:pt x="0" y="0"/>
                </a:moveTo>
                <a:lnTo>
                  <a:pt x="95250" y="0"/>
                </a:lnTo>
              </a:path>
            </a:pathLst>
          </a:custGeom>
          <a:noFill/>
          <a:ln w="19050">
            <a:solidFill>
              <a:srgbClr val="53636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任意多边形: 形状 15"/>
          <p:cNvSpPr>
            <a:spLocks noGrp="1"/>
          </p:cNvSpPr>
          <p:nvPr/>
        </p:nvSpPr>
        <p:spPr>
          <a:xfrm>
            <a:off x="2356485" y="3657600"/>
            <a:ext cx="9525" cy="95250"/>
          </a:xfrm>
          <a:custGeom>
            <a:avLst/>
            <a:gdLst/>
            <a:ahLst/>
            <a:cxnLst/>
            <a:rect l="0" t="0" r="0" b="0"/>
            <a:pathLst>
              <a:path w="9525" h="95250">
                <a:moveTo>
                  <a:pt x="0" y="0"/>
                </a:moveTo>
                <a:lnTo>
                  <a:pt x="0" y="95250"/>
                </a:lnTo>
              </a:path>
            </a:pathLst>
          </a:custGeom>
          <a:noFill/>
          <a:ln w="19050">
            <a:solidFill>
              <a:srgbClr val="53636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任意多边形: 形状 16"/>
          <p:cNvSpPr>
            <a:spLocks noGrp="1"/>
          </p:cNvSpPr>
          <p:nvPr/>
        </p:nvSpPr>
        <p:spPr>
          <a:xfrm>
            <a:off x="2308860" y="4324350"/>
            <a:ext cx="95250" cy="9525"/>
          </a:xfrm>
          <a:custGeom>
            <a:avLst/>
            <a:gdLst/>
            <a:ahLst/>
            <a:cxnLst/>
            <a:rect l="0" t="0" r="0" b="0"/>
            <a:pathLst>
              <a:path w="95250" h="9525">
                <a:moveTo>
                  <a:pt x="0" y="0"/>
                </a:moveTo>
                <a:lnTo>
                  <a:pt x="95250" y="0"/>
                </a:lnTo>
              </a:path>
            </a:pathLst>
          </a:custGeom>
          <a:noFill/>
          <a:ln w="19050">
            <a:solidFill>
              <a:srgbClr val="53636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任意多边形: 形状 17"/>
          <p:cNvSpPr>
            <a:spLocks noGrp="1"/>
          </p:cNvSpPr>
          <p:nvPr/>
        </p:nvSpPr>
        <p:spPr>
          <a:xfrm>
            <a:off x="2356485" y="4276725"/>
            <a:ext cx="9525" cy="95250"/>
          </a:xfrm>
          <a:custGeom>
            <a:avLst/>
            <a:gdLst/>
            <a:ahLst/>
            <a:cxnLst/>
            <a:rect l="0" t="0" r="0" b="0"/>
            <a:pathLst>
              <a:path w="9525" h="95250">
                <a:moveTo>
                  <a:pt x="0" y="0"/>
                </a:moveTo>
                <a:lnTo>
                  <a:pt x="0" y="95250"/>
                </a:lnTo>
              </a:path>
            </a:pathLst>
          </a:custGeom>
          <a:noFill/>
          <a:ln w="19050">
            <a:solidFill>
              <a:srgbClr val="53636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任意多边形: 形状 18"/>
          <p:cNvSpPr>
            <a:spLocks noGrp="1"/>
          </p:cNvSpPr>
          <p:nvPr/>
        </p:nvSpPr>
        <p:spPr>
          <a:xfrm>
            <a:off x="3681413" y="3086100"/>
            <a:ext cx="95250" cy="9525"/>
          </a:xfrm>
          <a:custGeom>
            <a:avLst/>
            <a:gdLst/>
            <a:ahLst/>
            <a:cxnLst/>
            <a:rect l="0" t="0" r="0" b="0"/>
            <a:pathLst>
              <a:path w="95250" h="9525">
                <a:moveTo>
                  <a:pt x="0" y="0"/>
                </a:moveTo>
                <a:lnTo>
                  <a:pt x="95250" y="0"/>
                </a:lnTo>
              </a:path>
            </a:pathLst>
          </a:custGeom>
          <a:noFill/>
          <a:ln w="19050">
            <a:solidFill>
              <a:srgbClr val="53636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任意多边形: 形状 19"/>
          <p:cNvSpPr>
            <a:spLocks noGrp="1"/>
          </p:cNvSpPr>
          <p:nvPr/>
        </p:nvSpPr>
        <p:spPr>
          <a:xfrm>
            <a:off x="3729038" y="3038475"/>
            <a:ext cx="9525" cy="95250"/>
          </a:xfrm>
          <a:custGeom>
            <a:avLst/>
            <a:gdLst/>
            <a:ahLst/>
            <a:cxnLst/>
            <a:rect l="0" t="0" r="0" b="0"/>
            <a:pathLst>
              <a:path w="9525" h="95250">
                <a:moveTo>
                  <a:pt x="0" y="0"/>
                </a:moveTo>
                <a:lnTo>
                  <a:pt x="0" y="95250"/>
                </a:lnTo>
              </a:path>
            </a:pathLst>
          </a:custGeom>
          <a:noFill/>
          <a:ln w="19050">
            <a:solidFill>
              <a:srgbClr val="53636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任意多边形: 形状 20"/>
          <p:cNvSpPr>
            <a:spLocks noGrp="1"/>
          </p:cNvSpPr>
          <p:nvPr/>
        </p:nvSpPr>
        <p:spPr>
          <a:xfrm>
            <a:off x="3681413" y="3705225"/>
            <a:ext cx="95250" cy="9525"/>
          </a:xfrm>
          <a:custGeom>
            <a:avLst/>
            <a:gdLst/>
            <a:ahLst/>
            <a:cxnLst/>
            <a:rect l="0" t="0" r="0" b="0"/>
            <a:pathLst>
              <a:path w="95250" h="9525">
                <a:moveTo>
                  <a:pt x="0" y="0"/>
                </a:moveTo>
                <a:lnTo>
                  <a:pt x="95250" y="0"/>
                </a:lnTo>
              </a:path>
            </a:pathLst>
          </a:custGeom>
          <a:noFill/>
          <a:ln w="19050">
            <a:solidFill>
              <a:srgbClr val="53636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任意多边形: 形状 21"/>
          <p:cNvSpPr>
            <a:spLocks noGrp="1"/>
          </p:cNvSpPr>
          <p:nvPr/>
        </p:nvSpPr>
        <p:spPr>
          <a:xfrm>
            <a:off x="3729038" y="3657600"/>
            <a:ext cx="9525" cy="95250"/>
          </a:xfrm>
          <a:custGeom>
            <a:avLst/>
            <a:gdLst/>
            <a:ahLst/>
            <a:cxnLst/>
            <a:rect l="0" t="0" r="0" b="0"/>
            <a:pathLst>
              <a:path w="9525" h="95250">
                <a:moveTo>
                  <a:pt x="0" y="0"/>
                </a:moveTo>
                <a:lnTo>
                  <a:pt x="0" y="95250"/>
                </a:lnTo>
              </a:path>
            </a:pathLst>
          </a:custGeom>
          <a:noFill/>
          <a:ln w="19050">
            <a:solidFill>
              <a:srgbClr val="53636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任意多边形: 形状 22"/>
          <p:cNvSpPr>
            <a:spLocks noGrp="1"/>
          </p:cNvSpPr>
          <p:nvPr/>
        </p:nvSpPr>
        <p:spPr>
          <a:xfrm>
            <a:off x="3681413" y="4324350"/>
            <a:ext cx="95250" cy="9525"/>
          </a:xfrm>
          <a:custGeom>
            <a:avLst/>
            <a:gdLst/>
            <a:ahLst/>
            <a:cxnLst/>
            <a:rect l="0" t="0" r="0" b="0"/>
            <a:pathLst>
              <a:path w="95250" h="9525">
                <a:moveTo>
                  <a:pt x="0" y="0"/>
                </a:moveTo>
                <a:lnTo>
                  <a:pt x="95250" y="0"/>
                </a:lnTo>
              </a:path>
            </a:pathLst>
          </a:custGeom>
          <a:noFill/>
          <a:ln w="19050">
            <a:solidFill>
              <a:srgbClr val="53636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任意多边形: 形状 23"/>
          <p:cNvSpPr>
            <a:spLocks noGrp="1"/>
          </p:cNvSpPr>
          <p:nvPr/>
        </p:nvSpPr>
        <p:spPr>
          <a:xfrm>
            <a:off x="3729038" y="4276725"/>
            <a:ext cx="9525" cy="95250"/>
          </a:xfrm>
          <a:custGeom>
            <a:avLst/>
            <a:gdLst/>
            <a:ahLst/>
            <a:cxnLst/>
            <a:rect l="0" t="0" r="0" b="0"/>
            <a:pathLst>
              <a:path w="9525" h="95250">
                <a:moveTo>
                  <a:pt x="0" y="0"/>
                </a:moveTo>
                <a:lnTo>
                  <a:pt x="0" y="95250"/>
                </a:lnTo>
              </a:path>
            </a:pathLst>
          </a:custGeom>
          <a:noFill/>
          <a:ln w="19050">
            <a:solidFill>
              <a:srgbClr val="53636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任意多边形: 形状 24"/>
          <p:cNvSpPr>
            <a:spLocks noGrp="1"/>
          </p:cNvSpPr>
          <p:nvPr/>
        </p:nvSpPr>
        <p:spPr>
          <a:xfrm>
            <a:off x="5053965" y="3086100"/>
            <a:ext cx="95250" cy="9525"/>
          </a:xfrm>
          <a:custGeom>
            <a:avLst/>
            <a:gdLst/>
            <a:ahLst/>
            <a:cxnLst/>
            <a:rect l="0" t="0" r="0" b="0"/>
            <a:pathLst>
              <a:path w="95250" h="9525">
                <a:moveTo>
                  <a:pt x="0" y="0"/>
                </a:moveTo>
                <a:lnTo>
                  <a:pt x="95250" y="0"/>
                </a:lnTo>
              </a:path>
            </a:pathLst>
          </a:custGeom>
          <a:noFill/>
          <a:ln w="19050">
            <a:solidFill>
              <a:srgbClr val="53636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任意多边形: 形状 25"/>
          <p:cNvSpPr>
            <a:spLocks noGrp="1"/>
          </p:cNvSpPr>
          <p:nvPr/>
        </p:nvSpPr>
        <p:spPr>
          <a:xfrm>
            <a:off x="5101590" y="3038475"/>
            <a:ext cx="9525" cy="95250"/>
          </a:xfrm>
          <a:custGeom>
            <a:avLst/>
            <a:gdLst/>
            <a:ahLst/>
            <a:cxnLst/>
            <a:rect l="0" t="0" r="0" b="0"/>
            <a:pathLst>
              <a:path w="9525" h="95250">
                <a:moveTo>
                  <a:pt x="0" y="0"/>
                </a:moveTo>
                <a:lnTo>
                  <a:pt x="0" y="95250"/>
                </a:lnTo>
              </a:path>
            </a:pathLst>
          </a:custGeom>
          <a:noFill/>
          <a:ln w="19050">
            <a:solidFill>
              <a:srgbClr val="53636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任意多边形: 形状 26"/>
          <p:cNvSpPr>
            <a:spLocks noGrp="1"/>
          </p:cNvSpPr>
          <p:nvPr/>
        </p:nvSpPr>
        <p:spPr>
          <a:xfrm>
            <a:off x="5053965" y="3705225"/>
            <a:ext cx="95250" cy="9525"/>
          </a:xfrm>
          <a:custGeom>
            <a:avLst/>
            <a:gdLst/>
            <a:ahLst/>
            <a:cxnLst/>
            <a:rect l="0" t="0" r="0" b="0"/>
            <a:pathLst>
              <a:path w="95250" h="9525">
                <a:moveTo>
                  <a:pt x="0" y="0"/>
                </a:moveTo>
                <a:lnTo>
                  <a:pt x="95250" y="0"/>
                </a:lnTo>
              </a:path>
            </a:pathLst>
          </a:custGeom>
          <a:noFill/>
          <a:ln w="19050">
            <a:solidFill>
              <a:srgbClr val="53636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任意多边形: 形状 27"/>
          <p:cNvSpPr>
            <a:spLocks noGrp="1"/>
          </p:cNvSpPr>
          <p:nvPr/>
        </p:nvSpPr>
        <p:spPr>
          <a:xfrm>
            <a:off x="5101590" y="3657600"/>
            <a:ext cx="9525" cy="95250"/>
          </a:xfrm>
          <a:custGeom>
            <a:avLst/>
            <a:gdLst/>
            <a:ahLst/>
            <a:cxnLst/>
            <a:rect l="0" t="0" r="0" b="0"/>
            <a:pathLst>
              <a:path w="9525" h="95250">
                <a:moveTo>
                  <a:pt x="0" y="0"/>
                </a:moveTo>
                <a:lnTo>
                  <a:pt x="0" y="95250"/>
                </a:lnTo>
              </a:path>
            </a:pathLst>
          </a:custGeom>
          <a:noFill/>
          <a:ln w="19050">
            <a:solidFill>
              <a:srgbClr val="53636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任意多边形: 形状 28"/>
          <p:cNvSpPr>
            <a:spLocks noGrp="1"/>
          </p:cNvSpPr>
          <p:nvPr/>
        </p:nvSpPr>
        <p:spPr>
          <a:xfrm>
            <a:off x="5053965" y="4324350"/>
            <a:ext cx="95250" cy="9525"/>
          </a:xfrm>
          <a:custGeom>
            <a:avLst/>
            <a:gdLst/>
            <a:ahLst/>
            <a:cxnLst/>
            <a:rect l="0" t="0" r="0" b="0"/>
            <a:pathLst>
              <a:path w="95250" h="9525">
                <a:moveTo>
                  <a:pt x="0" y="0"/>
                </a:moveTo>
                <a:lnTo>
                  <a:pt x="95250" y="0"/>
                </a:lnTo>
              </a:path>
            </a:pathLst>
          </a:custGeom>
          <a:noFill/>
          <a:ln w="19050">
            <a:solidFill>
              <a:srgbClr val="53636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任意多边形: 形状 29"/>
          <p:cNvSpPr>
            <a:spLocks noGrp="1"/>
          </p:cNvSpPr>
          <p:nvPr/>
        </p:nvSpPr>
        <p:spPr>
          <a:xfrm>
            <a:off x="5101590" y="4276725"/>
            <a:ext cx="9525" cy="95250"/>
          </a:xfrm>
          <a:custGeom>
            <a:avLst/>
            <a:gdLst/>
            <a:ahLst/>
            <a:cxnLst/>
            <a:rect l="0" t="0" r="0" b="0"/>
            <a:pathLst>
              <a:path w="9525" h="95250">
                <a:moveTo>
                  <a:pt x="0" y="0"/>
                </a:moveTo>
                <a:lnTo>
                  <a:pt x="0" y="95250"/>
                </a:lnTo>
              </a:path>
            </a:pathLst>
          </a:custGeom>
          <a:noFill/>
          <a:ln w="19050">
            <a:solidFill>
              <a:srgbClr val="53636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" name="矩形 30"/>
          <p:cNvSpPr>
            <a:spLocks noGrp="1"/>
          </p:cNvSpPr>
          <p:nvPr/>
        </p:nvSpPr>
        <p:spPr>
          <a:xfrm>
            <a:off x="3586163" y="4419600"/>
            <a:ext cx="285750" cy="285750"/>
          </a:xfrm>
          <a:prstGeom prst="rect">
            <a:avLst/>
          </a:prstGeom>
          <a:noFill/>
          <a:ln w="19050">
            <a:solidFill>
              <a:srgbClr val="B87D14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矩形 31"/>
          <p:cNvSpPr>
            <a:spLocks noGrp="1"/>
          </p:cNvSpPr>
          <p:nvPr/>
        </p:nvSpPr>
        <p:spPr>
          <a:xfrm>
            <a:off x="3657600" y="4491038"/>
            <a:ext cx="142875" cy="142875"/>
          </a:xfrm>
          <a:prstGeom prst="rect">
            <a:avLst/>
          </a:prstGeom>
          <a:noFill/>
          <a:ln w="19050">
            <a:solidFill>
              <a:srgbClr val="B87D14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text-32"/>
          <p:cNvSpPr>
            <a:spLocks noGrp="1"/>
          </p:cNvSpPr>
          <p:nvPr/>
        </p:nvSpPr>
        <p:spPr>
          <a:xfrm>
            <a:off x="781050" y="5000625"/>
            <a:ext cx="2495550" cy="276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650" b="0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(u_ref, v_ref)</a:t>
            </a:r>
            <a:endParaRPr sz="1650" b="0">
              <a:solidFill>
                <a:srgbClr val="087F8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text-33"/>
          <p:cNvSpPr>
            <a:spLocks noGrp="1"/>
          </p:cNvSpPr>
          <p:nvPr/>
        </p:nvSpPr>
        <p:spPr>
          <a:xfrm>
            <a:off x="781050" y="2428875"/>
            <a:ext cx="5895975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65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 mm 方块顶面，多点实测</a:t>
            </a:r>
            <a:endParaRPr sz="1650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text-34"/>
          <p:cNvSpPr>
            <a:spLocks noGrp="1"/>
          </p:cNvSpPr>
          <p:nvPr/>
        </p:nvSpPr>
        <p:spPr>
          <a:xfrm>
            <a:off x="7486650" y="1990725"/>
            <a:ext cx="4038600" cy="1562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像素闭环</a:t>
            </a:r>
            <a:endParaRPr sz="2100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记录实际可抓位置 (u_ref, v_ref)。</a:t>
            </a:r>
            <a:endParaRPr sz="2100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 e_u、e_v 控制对准与接近。</a:t>
            </a:r>
            <a:endParaRPr sz="2100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text-35"/>
          <p:cNvSpPr>
            <a:spLocks noGrp="1"/>
          </p:cNvSpPr>
          <p:nvPr/>
        </p:nvSpPr>
        <p:spPr>
          <a:xfrm>
            <a:off x="7486650" y="3981450"/>
            <a:ext cx="4038600" cy="1609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物理坐标标定</a:t>
            </a:r>
            <a:endParaRPr sz="2100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 30 mm 方块多点实测。</a:t>
            </a:r>
            <a:endParaRPr sz="2100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顶面与地面采用不同尺度。</a:t>
            </a:r>
            <a:endParaRPr sz="2100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-0"/>
          <p:cNvSpPr>
            <a:spLocks noGrp="1"/>
          </p:cNvSpPr>
          <p:nvPr/>
        </p:nvSpPr>
        <p:spPr>
          <a:xfrm>
            <a:off x="609600" y="40005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辅助抓取状态机</a:t>
            </a:r>
            <a:endParaRPr sz="3300" b="1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1209675"/>
            <a:ext cx="109728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每个状态都有进入、完成和失败条件</a:t>
            </a:r>
            <a:endParaRPr sz="1800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11096625" y="6372225"/>
            <a:ext cx="4953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</a:t>
            </a:r>
            <a:endParaRPr sz="1275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4" name="表格 3"/>
          <p:cNvGraphicFramePr/>
          <p:nvPr/>
        </p:nvGraphicFramePr>
        <p:xfrm>
          <a:off x="535708" y="1762413"/>
          <a:ext cx="11056216" cy="4111917"/>
        </p:xfrm>
        <a:graphic>
          <a:graphicData uri="http://schemas.openxmlformats.org/drawingml/2006/table">
            <a:tbl>
              <a:tblPr/>
              <a:tblGrid>
                <a:gridCol w="2572106"/>
                <a:gridCol w="4434003"/>
                <a:gridCol w="4050107"/>
              </a:tblGrid>
              <a:tr h="678987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状态</a:t>
                      </a:r>
                      <a:endParaRPr sz="18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>
                    <a:solidFill>
                      <a:srgbClr val="172F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执行内容</a:t>
                      </a:r>
                      <a:endParaRPr sz="18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>
                    <a:solidFill>
                      <a:srgbClr val="172F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退出条件</a:t>
                      </a:r>
                      <a:endParaRPr sz="18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>
                    <a:solidFill>
                      <a:srgbClr val="172F3C"/>
                    </a:solidFill>
                  </a:tcPr>
                </a:tc>
              </a:tr>
              <a:tr h="678987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2F3C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LOCK / ALIGN</a:t>
                      </a:r>
                      <a:endParaRPr sz="1800" b="0">
                        <a:solidFill>
                          <a:srgbClr val="172F3C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>
                    <a:solidFill>
                      <a:srgbClr val="F5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2F3C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锁定目标，修正横向偏差</a:t>
                      </a:r>
                      <a:endParaRPr sz="1800" b="0">
                        <a:solidFill>
                          <a:srgbClr val="172F3C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>
                    <a:solidFill>
                      <a:srgbClr val="F5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2F3C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稳定落入对准容差</a:t>
                      </a:r>
                      <a:endParaRPr sz="1800" b="0">
                        <a:solidFill>
                          <a:srgbClr val="172F3C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>
                    <a:solidFill>
                      <a:srgbClr val="F5F3EC"/>
                    </a:solidFill>
                  </a:tcPr>
                </a:tc>
              </a:tr>
              <a:tr h="691652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b="0" dirty="0">
                          <a:solidFill>
                            <a:srgbClr val="172F3C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CAPTURE</a:t>
                      </a:r>
                      <a:endParaRPr lang="en-US" altLang="zh-CN" sz="1800" b="0" dirty="0">
                        <a:solidFill>
                          <a:srgbClr val="172F3C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endParaRPr sz="1800" b="0" dirty="0">
                        <a:solidFill>
                          <a:srgbClr val="172F3C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>
                    <a:solidFill>
                      <a:srgbClr val="EBEE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0" dirty="0">
                          <a:solidFill>
                            <a:srgbClr val="172F3C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停车并执行机构时序</a:t>
                      </a:r>
                      <a:endParaRPr lang="zh-CN" altLang="en-US" sz="1800" b="0" dirty="0">
                        <a:solidFill>
                          <a:srgbClr val="172F3C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endParaRPr sz="1800" b="0" dirty="0">
                        <a:solidFill>
                          <a:srgbClr val="172F3C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>
                    <a:solidFill>
                      <a:srgbClr val="EBEE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0" dirty="0">
                          <a:solidFill>
                            <a:srgbClr val="172F3C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机构完成或超时</a:t>
                      </a:r>
                      <a:endParaRPr lang="zh-CN" altLang="en-US" sz="1800" b="0" dirty="0">
                        <a:solidFill>
                          <a:srgbClr val="172F3C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endParaRPr sz="1800" b="0" dirty="0">
                        <a:solidFill>
                          <a:srgbClr val="172F3C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>
                    <a:solidFill>
                      <a:srgbClr val="EBEEE7"/>
                    </a:solidFill>
                  </a:tcPr>
                </a:tc>
              </a:tr>
              <a:tr h="691652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b="0" dirty="0">
                          <a:solidFill>
                            <a:srgbClr val="172F3C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VERIFY / DONE</a:t>
                      </a:r>
                      <a:endParaRPr lang="en-US" altLang="zh-CN" sz="1800" b="0" dirty="0">
                        <a:solidFill>
                          <a:srgbClr val="172F3C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endParaRPr sz="1800" b="0" dirty="0">
                        <a:solidFill>
                          <a:srgbClr val="172F3C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>
                    <a:solidFill>
                      <a:srgbClr val="F5F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0" dirty="0">
                          <a:solidFill>
                            <a:srgbClr val="172F3C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入仓，恢复手动</a:t>
                      </a:r>
                      <a:endParaRPr lang="zh-CN" altLang="en-US" sz="1800" b="0" dirty="0">
                        <a:solidFill>
                          <a:srgbClr val="172F3C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endParaRPr sz="1800" b="0" dirty="0">
                        <a:solidFill>
                          <a:srgbClr val="172F3C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>
                    <a:solidFill>
                      <a:srgbClr val="F5F3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0" dirty="0">
                          <a:solidFill>
                            <a:srgbClr val="172F3C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确认成功或有限重试</a:t>
                      </a:r>
                      <a:endParaRPr lang="zh-CN" altLang="en-US" sz="1800" b="0" dirty="0">
                        <a:solidFill>
                          <a:srgbClr val="172F3C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endParaRPr sz="1800" b="0" dirty="0">
                        <a:solidFill>
                          <a:srgbClr val="172F3C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>
                    <a:solidFill>
                      <a:srgbClr val="F5F3EC"/>
                    </a:solidFill>
                  </a:tcPr>
                </a:tc>
              </a:tr>
              <a:tr h="691652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b="0" dirty="0">
                          <a:solidFill>
                            <a:srgbClr val="172F3C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ABORT</a:t>
                      </a:r>
                      <a:endParaRPr lang="en-US" altLang="zh-CN" sz="1800" b="0" dirty="0">
                        <a:solidFill>
                          <a:srgbClr val="172F3C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endParaRPr sz="1800" b="0" dirty="0">
                        <a:solidFill>
                          <a:srgbClr val="172F3C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>
                    <a:solidFill>
                      <a:srgbClr val="EBEE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0" dirty="0">
                          <a:solidFill>
                            <a:srgbClr val="172F3C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停车，退出辅助</a:t>
                      </a:r>
                      <a:endParaRPr lang="zh-CN" altLang="en-US" sz="1800" b="0" dirty="0">
                        <a:solidFill>
                          <a:srgbClr val="172F3C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endParaRPr sz="1800" b="0" dirty="0">
                        <a:solidFill>
                          <a:srgbClr val="172F3C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>
                    <a:solidFill>
                      <a:srgbClr val="EBEE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0" dirty="0">
                          <a:solidFill>
                            <a:srgbClr val="172F3C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丢失、超时或人工取消</a:t>
                      </a:r>
                      <a:endParaRPr lang="zh-CN" altLang="en-US" sz="1800" b="0" dirty="0">
                        <a:solidFill>
                          <a:srgbClr val="172F3C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endParaRPr sz="1800" b="0" dirty="0">
                        <a:solidFill>
                          <a:srgbClr val="172F3C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>
                    <a:solidFill>
                      <a:srgbClr val="EBEEE7"/>
                    </a:solidFill>
                  </a:tcPr>
                </a:tc>
              </a:tr>
              <a:tr h="678987">
                <a:tc>
                  <a:txBody>
                    <a:bodyPr/>
                    <a:lstStyle/>
                    <a:p>
                      <a:endParaRPr sz="1800" b="0" dirty="0">
                        <a:solidFill>
                          <a:srgbClr val="172F3C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>
                    <a:solidFill>
                      <a:srgbClr val="F5F3EC"/>
                    </a:solidFill>
                  </a:tcPr>
                </a:tc>
                <a:tc>
                  <a:txBody>
                    <a:bodyPr/>
                    <a:lstStyle/>
                    <a:p>
                      <a:endParaRPr sz="1800" b="0" dirty="0">
                        <a:solidFill>
                          <a:srgbClr val="172F3C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>
                    <a:solidFill>
                      <a:srgbClr val="F5F3EC"/>
                    </a:solidFill>
                  </a:tcPr>
                </a:tc>
                <a:tc>
                  <a:txBody>
                    <a:bodyPr/>
                    <a:lstStyle/>
                    <a:p>
                      <a:endParaRPr sz="1800" b="0" dirty="0">
                        <a:solidFill>
                          <a:srgbClr val="172F3C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>
                    <a:solidFill>
                      <a:srgbClr val="F5F3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-0"/>
          <p:cNvSpPr>
            <a:spLocks noGrp="1"/>
          </p:cNvSpPr>
          <p:nvPr/>
        </p:nvSpPr>
        <p:spPr>
          <a:xfrm>
            <a:off x="609600" y="40005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抓取盲区与入仓确认</a:t>
            </a:r>
            <a:endParaRPr sz="3300" b="1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1209675"/>
            <a:ext cx="109728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下视定位完成后停车，再执行夹爪与入仓动作</a:t>
            </a:r>
            <a:endParaRPr sz="1800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11096625" y="6372225"/>
            <a:ext cx="4953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26</a:t>
            </a:r>
            <a:endParaRPr sz="1275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609600" y="2047875"/>
            <a:ext cx="19970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00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800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① 对准</a:t>
            </a:r>
            <a:endParaRPr sz="1800" b="1">
              <a:solidFill>
                <a:srgbClr val="087F8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1048957" y="3286125"/>
            <a:ext cx="1158304" cy="1295400"/>
          </a:xfrm>
          <a:prstGeom prst="rect">
            <a:avLst/>
          </a:pr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934657" y="3419475"/>
            <a:ext cx="114300" cy="342900"/>
          </a:xfrm>
          <a:prstGeom prst="rect">
            <a:avLst/>
          </a:pr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2207260" y="3419475"/>
            <a:ext cx="114300" cy="342900"/>
          </a:xfrm>
          <a:prstGeom prst="rect">
            <a:avLst/>
          </a:pr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934657" y="4210050"/>
            <a:ext cx="114300" cy="342900"/>
          </a:xfrm>
          <a:prstGeom prst="rect">
            <a:avLst/>
          </a:pr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2207260" y="4210050"/>
            <a:ext cx="114300" cy="342900"/>
          </a:xfrm>
          <a:prstGeom prst="rect">
            <a:avLst/>
          </a:pr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1419614" y="3959733"/>
            <a:ext cx="416989" cy="349758"/>
          </a:xfrm>
          <a:prstGeom prst="rect">
            <a:avLst/>
          </a:prstGeom>
          <a:noFill/>
          <a:ln w="19050">
            <a:solidFill>
              <a:srgbClr val="53636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任意多边形: 形状 10"/>
          <p:cNvSpPr>
            <a:spLocks noGrp="1"/>
          </p:cNvSpPr>
          <p:nvPr/>
        </p:nvSpPr>
        <p:spPr>
          <a:xfrm>
            <a:off x="1628108" y="2943225"/>
            <a:ext cx="9525" cy="457200"/>
          </a:xfrm>
          <a:custGeom>
            <a:avLst/>
            <a:gdLst/>
            <a:ahLst/>
            <a:cxnLst/>
            <a:rect l="0" t="0" r="0" b="0"/>
            <a:pathLst>
              <a:path w="9525" h="457200">
                <a:moveTo>
                  <a:pt x="0" y="45720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087F86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1512278" y="2809875"/>
            <a:ext cx="231661" cy="133350"/>
          </a:xfrm>
          <a:prstGeom prst="rect">
            <a:avLst/>
          </a:prstGeom>
          <a:solidFill>
            <a:srgbClr val="F5F3EC"/>
          </a:solidFill>
          <a:ln w="19050">
            <a:solidFill>
              <a:srgbClr val="087F86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任意多边形: 形状 12"/>
          <p:cNvSpPr>
            <a:spLocks noGrp="1"/>
          </p:cNvSpPr>
          <p:nvPr/>
        </p:nvSpPr>
        <p:spPr>
          <a:xfrm>
            <a:off x="1326949" y="3009900"/>
            <a:ext cx="9525" cy="276225"/>
          </a:xfrm>
          <a:custGeom>
            <a:avLst/>
            <a:gdLst/>
            <a:ahLst/>
            <a:cxnLst/>
            <a:rect l="0" t="0" r="0" b="0"/>
            <a:pathLst>
              <a:path w="9525" h="276225">
                <a:moveTo>
                  <a:pt x="0" y="2762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任意多边形: 形状 13"/>
          <p:cNvSpPr>
            <a:spLocks noGrp="1"/>
          </p:cNvSpPr>
          <p:nvPr/>
        </p:nvSpPr>
        <p:spPr>
          <a:xfrm>
            <a:off x="1326949" y="3009900"/>
            <a:ext cx="138996" cy="9525"/>
          </a:xfrm>
          <a:custGeom>
            <a:avLst/>
            <a:gdLst/>
            <a:ahLst/>
            <a:cxnLst/>
            <a:rect l="0" t="0" r="0" b="0"/>
            <a:pathLst>
              <a:path w="138996" h="9525">
                <a:moveTo>
                  <a:pt x="0" y="0"/>
                </a:moveTo>
                <a:lnTo>
                  <a:pt x="138996" y="0"/>
                </a:lnTo>
              </a:path>
            </a:pathLst>
          </a:cu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任意多边形: 形状 14"/>
          <p:cNvSpPr>
            <a:spLocks noGrp="1"/>
          </p:cNvSpPr>
          <p:nvPr/>
        </p:nvSpPr>
        <p:spPr>
          <a:xfrm>
            <a:off x="1929267" y="3009900"/>
            <a:ext cx="9525" cy="276225"/>
          </a:xfrm>
          <a:custGeom>
            <a:avLst/>
            <a:gdLst/>
            <a:ahLst/>
            <a:cxnLst/>
            <a:rect l="0" t="0" r="0" b="0"/>
            <a:pathLst>
              <a:path w="9525" h="276225">
                <a:moveTo>
                  <a:pt x="0" y="2762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任意多边形: 形状 15"/>
          <p:cNvSpPr>
            <a:spLocks noGrp="1"/>
          </p:cNvSpPr>
          <p:nvPr/>
        </p:nvSpPr>
        <p:spPr>
          <a:xfrm>
            <a:off x="1790271" y="3009900"/>
            <a:ext cx="138996" cy="9525"/>
          </a:xfrm>
          <a:custGeom>
            <a:avLst/>
            <a:gdLst/>
            <a:ahLst/>
            <a:cxnLst/>
            <a:rect l="0" t="0" r="0" b="0"/>
            <a:pathLst>
              <a:path w="138996" h="9525">
                <a:moveTo>
                  <a:pt x="138996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1504283" y="2447925"/>
            <a:ext cx="247650" cy="247650"/>
          </a:xfrm>
          <a:prstGeom prst="rect">
            <a:avLst/>
          </a:prstGeom>
          <a:noFill/>
          <a:ln w="19050">
            <a:solidFill>
              <a:srgbClr val="B87D14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1566196" y="2509838"/>
            <a:ext cx="123825" cy="123825"/>
          </a:xfrm>
          <a:prstGeom prst="rect">
            <a:avLst/>
          </a:prstGeom>
          <a:noFill/>
          <a:ln w="19050">
            <a:solidFill>
              <a:srgbClr val="B87D14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任意多边形: 形状 18"/>
          <p:cNvSpPr>
            <a:spLocks noGrp="1"/>
          </p:cNvSpPr>
          <p:nvPr/>
        </p:nvSpPr>
        <p:spPr>
          <a:xfrm>
            <a:off x="1628108" y="2733675"/>
            <a:ext cx="9525" cy="390525"/>
          </a:xfrm>
          <a:custGeom>
            <a:avLst/>
            <a:gdLst/>
            <a:ahLst/>
            <a:cxnLst/>
            <a:rect l="0" t="0" r="0" b="0"/>
            <a:pathLst>
              <a:path w="9525" h="390525">
                <a:moveTo>
                  <a:pt x="0" y="0"/>
                </a:moveTo>
                <a:lnTo>
                  <a:pt x="0" y="390525"/>
                </a:lnTo>
              </a:path>
            </a:pathLst>
          </a:custGeom>
          <a:noFill/>
          <a:ln w="19050">
            <a:solidFill>
              <a:srgbClr val="087F86"/>
            </a:solidFill>
            <a:prstDash val="dash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text-19"/>
          <p:cNvSpPr>
            <a:spLocks noGrp="1"/>
          </p:cNvSpPr>
          <p:nvPr/>
        </p:nvSpPr>
        <p:spPr>
          <a:xfrm>
            <a:off x="2778125" y="2047875"/>
            <a:ext cx="19970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00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800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② 收集</a:t>
            </a:r>
            <a:endParaRPr sz="1800" b="1">
              <a:solidFill>
                <a:srgbClr val="087F8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3217481" y="3286125"/>
            <a:ext cx="1158304" cy="1295400"/>
          </a:xfrm>
          <a:prstGeom prst="rect">
            <a:avLst/>
          </a:pr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3103181" y="3419475"/>
            <a:ext cx="114300" cy="342900"/>
          </a:xfrm>
          <a:prstGeom prst="rect">
            <a:avLst/>
          </a:pr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4375785" y="3419475"/>
            <a:ext cx="114300" cy="342900"/>
          </a:xfrm>
          <a:prstGeom prst="rect">
            <a:avLst/>
          </a:pr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3103181" y="4210050"/>
            <a:ext cx="114300" cy="342900"/>
          </a:xfrm>
          <a:prstGeom prst="rect">
            <a:avLst/>
          </a:pr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矩形 24"/>
          <p:cNvSpPr>
            <a:spLocks noGrp="1"/>
          </p:cNvSpPr>
          <p:nvPr/>
        </p:nvSpPr>
        <p:spPr>
          <a:xfrm>
            <a:off x="4375785" y="4210050"/>
            <a:ext cx="114300" cy="342900"/>
          </a:xfrm>
          <a:prstGeom prst="rect">
            <a:avLst/>
          </a:pr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矩形 25"/>
          <p:cNvSpPr>
            <a:spLocks noGrp="1"/>
          </p:cNvSpPr>
          <p:nvPr/>
        </p:nvSpPr>
        <p:spPr>
          <a:xfrm>
            <a:off x="3588139" y="3959733"/>
            <a:ext cx="416989" cy="349758"/>
          </a:xfrm>
          <a:prstGeom prst="rect">
            <a:avLst/>
          </a:prstGeom>
          <a:noFill/>
          <a:ln w="19050">
            <a:solidFill>
              <a:srgbClr val="53636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任意多边形: 形状 26"/>
          <p:cNvSpPr>
            <a:spLocks noGrp="1"/>
          </p:cNvSpPr>
          <p:nvPr/>
        </p:nvSpPr>
        <p:spPr>
          <a:xfrm>
            <a:off x="3796633" y="2943225"/>
            <a:ext cx="9525" cy="457200"/>
          </a:xfrm>
          <a:custGeom>
            <a:avLst/>
            <a:gdLst/>
            <a:ahLst/>
            <a:cxnLst/>
            <a:rect l="0" t="0" r="0" b="0"/>
            <a:pathLst>
              <a:path w="9525" h="457200">
                <a:moveTo>
                  <a:pt x="0" y="45720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087F86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3680803" y="2809875"/>
            <a:ext cx="231661" cy="133350"/>
          </a:xfrm>
          <a:prstGeom prst="rect">
            <a:avLst/>
          </a:prstGeom>
          <a:solidFill>
            <a:srgbClr val="F5F3EC"/>
          </a:solidFill>
          <a:ln w="19050">
            <a:solidFill>
              <a:srgbClr val="087F86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矩形 28"/>
          <p:cNvSpPr>
            <a:spLocks noGrp="1"/>
          </p:cNvSpPr>
          <p:nvPr/>
        </p:nvSpPr>
        <p:spPr>
          <a:xfrm>
            <a:off x="3672808" y="3209925"/>
            <a:ext cx="247650" cy="247650"/>
          </a:xfrm>
          <a:prstGeom prst="rect">
            <a:avLst/>
          </a:prstGeom>
          <a:noFill/>
          <a:ln w="19050">
            <a:solidFill>
              <a:srgbClr val="B87D14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矩形 29"/>
          <p:cNvSpPr>
            <a:spLocks noGrp="1"/>
          </p:cNvSpPr>
          <p:nvPr/>
        </p:nvSpPr>
        <p:spPr>
          <a:xfrm>
            <a:off x="3734721" y="3271838"/>
            <a:ext cx="123825" cy="123825"/>
          </a:xfrm>
          <a:prstGeom prst="rect">
            <a:avLst/>
          </a:prstGeom>
          <a:noFill/>
          <a:ln w="19050">
            <a:solidFill>
              <a:srgbClr val="B87D14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" name="任意多边形: 形状 30"/>
          <p:cNvSpPr>
            <a:spLocks noGrp="1"/>
          </p:cNvSpPr>
          <p:nvPr/>
        </p:nvSpPr>
        <p:spPr>
          <a:xfrm>
            <a:off x="3518640" y="3143250"/>
            <a:ext cx="150579" cy="142875"/>
          </a:xfrm>
          <a:custGeom>
            <a:avLst/>
            <a:gdLst/>
            <a:ahLst/>
            <a:cxnLst/>
            <a:rect l="0" t="0" r="0" b="0"/>
            <a:pathLst>
              <a:path w="150579" h="142875">
                <a:moveTo>
                  <a:pt x="0" y="142875"/>
                </a:moveTo>
                <a:lnTo>
                  <a:pt x="150579" y="0"/>
                </a:lnTo>
              </a:path>
            </a:pathLst>
          </a:cu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任意多边形: 形状 31"/>
          <p:cNvSpPr>
            <a:spLocks noGrp="1"/>
          </p:cNvSpPr>
          <p:nvPr/>
        </p:nvSpPr>
        <p:spPr>
          <a:xfrm>
            <a:off x="3924047" y="3143250"/>
            <a:ext cx="150579" cy="142875"/>
          </a:xfrm>
          <a:custGeom>
            <a:avLst/>
            <a:gdLst/>
            <a:ahLst/>
            <a:cxnLst/>
            <a:rect l="0" t="0" r="0" b="0"/>
            <a:pathLst>
              <a:path w="150579" h="142875">
                <a:moveTo>
                  <a:pt x="150579" y="14287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text-32"/>
          <p:cNvSpPr>
            <a:spLocks noGrp="1"/>
          </p:cNvSpPr>
          <p:nvPr/>
        </p:nvSpPr>
        <p:spPr>
          <a:xfrm>
            <a:off x="4946650" y="2047875"/>
            <a:ext cx="19970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00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800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③ 入仓</a:t>
            </a:r>
            <a:endParaRPr sz="1800" b="1">
              <a:solidFill>
                <a:srgbClr val="087F8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矩形 33"/>
          <p:cNvSpPr>
            <a:spLocks noGrp="1"/>
          </p:cNvSpPr>
          <p:nvPr/>
        </p:nvSpPr>
        <p:spPr>
          <a:xfrm>
            <a:off x="5386006" y="3286125"/>
            <a:ext cx="1158304" cy="1295400"/>
          </a:xfrm>
          <a:prstGeom prst="rect">
            <a:avLst/>
          </a:pr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" name="矩形 34"/>
          <p:cNvSpPr>
            <a:spLocks noGrp="1"/>
          </p:cNvSpPr>
          <p:nvPr/>
        </p:nvSpPr>
        <p:spPr>
          <a:xfrm>
            <a:off x="5271706" y="3419475"/>
            <a:ext cx="114300" cy="342900"/>
          </a:xfrm>
          <a:prstGeom prst="rect">
            <a:avLst/>
          </a:pr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矩形 35"/>
          <p:cNvSpPr>
            <a:spLocks noGrp="1"/>
          </p:cNvSpPr>
          <p:nvPr/>
        </p:nvSpPr>
        <p:spPr>
          <a:xfrm>
            <a:off x="6544310" y="3419475"/>
            <a:ext cx="114300" cy="342900"/>
          </a:xfrm>
          <a:prstGeom prst="rect">
            <a:avLst/>
          </a:pr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" name="矩形 36"/>
          <p:cNvSpPr>
            <a:spLocks noGrp="1"/>
          </p:cNvSpPr>
          <p:nvPr/>
        </p:nvSpPr>
        <p:spPr>
          <a:xfrm>
            <a:off x="5271706" y="4210050"/>
            <a:ext cx="114300" cy="342900"/>
          </a:xfrm>
          <a:prstGeom prst="rect">
            <a:avLst/>
          </a:pr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" name="矩形 37"/>
          <p:cNvSpPr>
            <a:spLocks noGrp="1"/>
          </p:cNvSpPr>
          <p:nvPr/>
        </p:nvSpPr>
        <p:spPr>
          <a:xfrm>
            <a:off x="6544310" y="4210050"/>
            <a:ext cx="114300" cy="342900"/>
          </a:xfrm>
          <a:prstGeom prst="rect">
            <a:avLst/>
          </a:prstGeom>
          <a:noFill/>
          <a:ln w="19050">
            <a:solidFill>
              <a:srgbClr val="172F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" name="矩形 38"/>
          <p:cNvSpPr>
            <a:spLocks noGrp="1"/>
          </p:cNvSpPr>
          <p:nvPr/>
        </p:nvSpPr>
        <p:spPr>
          <a:xfrm>
            <a:off x="5756664" y="3959733"/>
            <a:ext cx="416989" cy="349758"/>
          </a:xfrm>
          <a:prstGeom prst="rect">
            <a:avLst/>
          </a:prstGeom>
          <a:noFill/>
          <a:ln w="19050">
            <a:solidFill>
              <a:srgbClr val="53636A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" name="任意多边形: 形状 39"/>
          <p:cNvSpPr>
            <a:spLocks noGrp="1"/>
          </p:cNvSpPr>
          <p:nvPr/>
        </p:nvSpPr>
        <p:spPr>
          <a:xfrm>
            <a:off x="5965158" y="2943225"/>
            <a:ext cx="9525" cy="457200"/>
          </a:xfrm>
          <a:custGeom>
            <a:avLst/>
            <a:gdLst/>
            <a:ahLst/>
            <a:cxnLst/>
            <a:rect l="0" t="0" r="0" b="0"/>
            <a:pathLst>
              <a:path w="9525" h="457200">
                <a:moveTo>
                  <a:pt x="0" y="45720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087F86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" name="矩形 40"/>
          <p:cNvSpPr>
            <a:spLocks noGrp="1"/>
          </p:cNvSpPr>
          <p:nvPr/>
        </p:nvSpPr>
        <p:spPr>
          <a:xfrm>
            <a:off x="5849328" y="2809875"/>
            <a:ext cx="231661" cy="133350"/>
          </a:xfrm>
          <a:prstGeom prst="rect">
            <a:avLst/>
          </a:prstGeom>
          <a:solidFill>
            <a:srgbClr val="F5F3EC"/>
          </a:solidFill>
          <a:ln w="19050">
            <a:solidFill>
              <a:srgbClr val="087F86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2" name="矩形 41"/>
          <p:cNvSpPr>
            <a:spLocks noGrp="1"/>
          </p:cNvSpPr>
          <p:nvPr/>
        </p:nvSpPr>
        <p:spPr>
          <a:xfrm>
            <a:off x="5850858" y="4050411"/>
            <a:ext cx="228600" cy="228600"/>
          </a:xfrm>
          <a:prstGeom prst="rect">
            <a:avLst/>
          </a:prstGeom>
          <a:noFill/>
          <a:ln w="19050">
            <a:solidFill>
              <a:srgbClr val="B87D14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" name="矩形 42"/>
          <p:cNvSpPr>
            <a:spLocks noGrp="1"/>
          </p:cNvSpPr>
          <p:nvPr/>
        </p:nvSpPr>
        <p:spPr>
          <a:xfrm>
            <a:off x="5908008" y="4107561"/>
            <a:ext cx="114300" cy="114300"/>
          </a:xfrm>
          <a:prstGeom prst="rect">
            <a:avLst/>
          </a:prstGeom>
          <a:noFill/>
          <a:ln w="19050">
            <a:solidFill>
              <a:srgbClr val="B87D14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4" name="椭圆 43"/>
          <p:cNvSpPr>
            <a:spLocks noGrp="1"/>
          </p:cNvSpPr>
          <p:nvPr/>
        </p:nvSpPr>
        <p:spPr>
          <a:xfrm>
            <a:off x="6591935" y="4141089"/>
            <a:ext cx="85725" cy="85725"/>
          </a:xfrm>
          <a:prstGeom prst="ellipse">
            <a:avLst/>
          </a:prstGeom>
          <a:solidFill>
            <a:srgbClr val="087F86"/>
          </a:solidFill>
          <a:ln w="19050">
            <a:solidFill>
              <a:srgbClr val="087F86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5" name="text-44"/>
          <p:cNvSpPr>
            <a:spLocks noGrp="1"/>
          </p:cNvSpPr>
          <p:nvPr/>
        </p:nvSpPr>
        <p:spPr>
          <a:xfrm>
            <a:off x="609600" y="5162550"/>
            <a:ext cx="6334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65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青色框为车头下视相机，机构时序需实测</a:t>
            </a:r>
            <a:endParaRPr sz="1650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" name="text-45"/>
          <p:cNvSpPr>
            <a:spLocks noGrp="1"/>
          </p:cNvSpPr>
          <p:nvPr/>
        </p:nvSpPr>
        <p:spPr>
          <a:xfrm>
            <a:off x="7515225" y="1990725"/>
            <a:ext cx="4000500" cy="1038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下视定位</a:t>
            </a:r>
            <a:endParaRPr sz="2100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到达参考点后停车，再抓取。</a:t>
            </a:r>
            <a:endParaRPr sz="2100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7" name="text-46"/>
          <p:cNvSpPr>
            <a:spLocks noGrp="1"/>
          </p:cNvSpPr>
          <p:nvPr/>
        </p:nvSpPr>
        <p:spPr>
          <a:xfrm>
            <a:off x="7515225" y="3390900"/>
            <a:ext cx="4000500" cy="1038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独立确认</a:t>
            </a:r>
            <a:endParaRPr sz="2100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用入仓传感器判断成功。</a:t>
            </a:r>
            <a:endParaRPr sz="2100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8" name="text-47"/>
          <p:cNvSpPr>
            <a:spLocks noGrp="1"/>
          </p:cNvSpPr>
          <p:nvPr/>
        </p:nvSpPr>
        <p:spPr>
          <a:xfrm>
            <a:off x="7515225" y="4791075"/>
            <a:ext cx="4000500" cy="1038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断电保持</a:t>
            </a:r>
            <a:endParaRPr sz="2100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仓体不能只靠舵机持续夹紧。</a:t>
            </a:r>
            <a:endParaRPr sz="2100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0"/>
          <p:cNvSpPr>
            <a:spLocks noGrp="1"/>
          </p:cNvSpPr>
          <p:nvPr/>
        </p:nvSpPr>
        <p:spPr>
          <a:xfrm>
            <a:off x="609600" y="40005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YOLO 的检测结果</a:t>
            </a:r>
            <a:endParaRPr sz="3300" b="1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1209675"/>
            <a:ext cx="109728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每个框描述类别、位置和置信度</a:t>
            </a:r>
            <a:endParaRPr sz="1800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11096625" y="6372225"/>
            <a:ext cx="4953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06</a:t>
            </a:r>
            <a:endParaRPr sz="1275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4138" y="1914525"/>
            <a:ext cx="2686050" cy="3581400"/>
          </a:xfrm>
          <a:prstGeom prst="rect">
            <a:avLst/>
          </a:prstGeom>
        </p:spPr>
      </p:pic>
      <p:sp>
        <p:nvSpPr>
          <p:cNvPr id="5" name="text-3"/>
          <p:cNvSpPr>
            <a:spLocks noGrp="1"/>
          </p:cNvSpPr>
          <p:nvPr/>
        </p:nvSpPr>
        <p:spPr>
          <a:xfrm>
            <a:off x="609600" y="5610225"/>
            <a:ext cx="671512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5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5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知识库中的通用 YOLO 检测示例</a:t>
            </a:r>
            <a:endParaRPr sz="1500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-4"/>
          <p:cNvSpPr>
            <a:spLocks noGrp="1"/>
          </p:cNvSpPr>
          <p:nvPr/>
        </p:nvSpPr>
        <p:spPr>
          <a:xfrm>
            <a:off x="7810500" y="2047875"/>
            <a:ext cx="371475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类别 class</a:t>
            </a:r>
            <a:endParaRPr sz="2100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white_cube 或 yellow_cube</a:t>
            </a:r>
            <a:endParaRPr sz="2100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5"/>
          <p:cNvSpPr>
            <a:spLocks noGrp="1"/>
          </p:cNvSpPr>
          <p:nvPr/>
        </p:nvSpPr>
        <p:spPr>
          <a:xfrm>
            <a:off x="7810500" y="3381375"/>
            <a:ext cx="371475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框 bbox</a:t>
            </a:r>
            <a:endParaRPr sz="2100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中心坐标、宽度、高度</a:t>
            </a:r>
            <a:endParaRPr sz="2100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6"/>
          <p:cNvSpPr>
            <a:spLocks noGrp="1"/>
          </p:cNvSpPr>
          <p:nvPr/>
        </p:nvSpPr>
        <p:spPr>
          <a:xfrm>
            <a:off x="7810500" y="4714875"/>
            <a:ext cx="371475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分数 confidence</a:t>
            </a:r>
            <a:endParaRPr sz="2100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用于筛选候选目标</a:t>
            </a:r>
            <a:endParaRPr sz="2100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026-07-31 01-43-08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-99407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0"/>
          <p:cNvSpPr>
            <a:spLocks noGrp="1"/>
          </p:cNvSpPr>
          <p:nvPr/>
        </p:nvSpPr>
        <p:spPr>
          <a:xfrm>
            <a:off x="609600" y="40005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数据采集范围</a:t>
            </a:r>
            <a:endParaRPr sz="3300" b="1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1209675"/>
            <a:ext cx="109728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固定车头下视安装后，采集方块顶面与机构遮挡</a:t>
            </a:r>
            <a:endParaRPr sz="1800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11096625" y="6372225"/>
            <a:ext cx="4953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07</a:t>
            </a:r>
            <a:endParaRPr sz="1275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0250" y="809625"/>
            <a:ext cx="4572000" cy="4572000"/>
          </a:xfrm>
          <a:prstGeom prst="rect">
            <a:avLst/>
          </a:prstGeom>
        </p:spPr>
      </p:pic>
      <p:sp>
        <p:nvSpPr>
          <p:cNvPr id="5" name="text-3"/>
          <p:cNvSpPr>
            <a:spLocks noGrp="1"/>
          </p:cNvSpPr>
          <p:nvPr/>
        </p:nvSpPr>
        <p:spPr>
          <a:xfrm>
            <a:off x="5810250" y="5495925"/>
            <a:ext cx="57150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5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5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TI 杯钢球数据批次，非 CRTC 训练数据</a:t>
            </a:r>
            <a:endParaRPr sz="1500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-4"/>
          <p:cNvSpPr>
            <a:spLocks noGrp="1"/>
          </p:cNvSpPr>
          <p:nvPr/>
        </p:nvSpPr>
        <p:spPr>
          <a:xfrm>
            <a:off x="609600" y="1952625"/>
            <a:ext cx="485775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7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17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目标变化</a:t>
            </a:r>
            <a:endParaRPr sz="2175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17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白块、黄块、顶面孔洞与旋转</a:t>
            </a:r>
            <a:endParaRPr sz="2175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5"/>
          <p:cNvSpPr>
            <a:spLocks noGrp="1"/>
          </p:cNvSpPr>
          <p:nvPr/>
        </p:nvSpPr>
        <p:spPr>
          <a:xfrm>
            <a:off x="609600" y="3324225"/>
            <a:ext cx="485775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7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17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场景变化</a:t>
            </a:r>
            <a:endParaRPr sz="2175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17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强弱光、地胶、车体与夹爪背景</a:t>
            </a:r>
            <a:endParaRPr sz="2175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6"/>
          <p:cNvSpPr>
            <a:spLocks noGrp="1"/>
          </p:cNvSpPr>
          <p:nvPr/>
        </p:nvSpPr>
        <p:spPr>
          <a:xfrm>
            <a:off x="609600" y="4695825"/>
            <a:ext cx="485775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7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17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负样本</a:t>
            </a:r>
            <a:endParaRPr sz="2175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17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没有方块的画面也要加入数据集</a:t>
            </a:r>
            <a:endParaRPr sz="2175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0"/>
          <p:cNvSpPr>
            <a:spLocks noGrp="1"/>
          </p:cNvSpPr>
          <p:nvPr/>
        </p:nvSpPr>
        <p:spPr>
          <a:xfrm>
            <a:off x="609600" y="40005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方块标注规则</a:t>
            </a:r>
            <a:endParaRPr sz="3300" b="1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1209675"/>
            <a:ext cx="109728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类别顺序与部署代码保持一致</a:t>
            </a:r>
            <a:endParaRPr sz="1800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11096625" y="6372225"/>
            <a:ext cx="4953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08</a:t>
            </a:r>
            <a:endParaRPr sz="1275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4092" y="1885950"/>
            <a:ext cx="6787116" cy="3648075"/>
          </a:xfrm>
          <a:prstGeom prst="rect">
            <a:avLst/>
          </a:prstGeom>
        </p:spPr>
      </p:pic>
      <p:sp>
        <p:nvSpPr>
          <p:cNvPr id="5" name="text-3"/>
          <p:cNvSpPr>
            <a:spLocks noGrp="1"/>
          </p:cNvSpPr>
          <p:nvPr/>
        </p:nvSpPr>
        <p:spPr>
          <a:xfrm>
            <a:off x="609600" y="5648325"/>
            <a:ext cx="68961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5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5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现有 X-AnyLabeling 界面示例</a:t>
            </a:r>
            <a:endParaRPr sz="1500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-4"/>
          <p:cNvSpPr>
            <a:spLocks noGrp="1"/>
          </p:cNvSpPr>
          <p:nvPr/>
        </p:nvSpPr>
        <p:spPr>
          <a:xfrm>
            <a:off x="7943850" y="1990725"/>
            <a:ext cx="342900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32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32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32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  white_cube</a:t>
            </a:r>
            <a:endParaRPr sz="2325" b="1">
              <a:solidFill>
                <a:srgbClr val="087F8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32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32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  yellow_cube</a:t>
            </a:r>
            <a:endParaRPr sz="2325" b="1">
              <a:solidFill>
                <a:srgbClr val="087F8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5"/>
          <p:cNvSpPr>
            <a:spLocks noGrp="1"/>
          </p:cNvSpPr>
          <p:nvPr/>
        </p:nvSpPr>
        <p:spPr>
          <a:xfrm>
            <a:off x="7943850" y="3419475"/>
            <a:ext cx="34290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外轮廓一致</a:t>
            </a:r>
            <a:endParaRPr sz="2025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孔洞包含在目标框内部。</a:t>
            </a:r>
            <a:endParaRPr sz="2025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6"/>
          <p:cNvSpPr>
            <a:spLocks noGrp="1"/>
          </p:cNvSpPr>
          <p:nvPr/>
        </p:nvSpPr>
        <p:spPr>
          <a:xfrm>
            <a:off x="7943850" y="4848225"/>
            <a:ext cx="34290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逐图复核</a:t>
            </a:r>
            <a:endParaRPr sz="2025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空场景保存空标签文件。</a:t>
            </a:r>
            <a:endParaRPr sz="2025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0"/>
          <p:cNvSpPr>
            <a:spLocks noGrp="1"/>
          </p:cNvSpPr>
          <p:nvPr/>
        </p:nvSpPr>
        <p:spPr>
          <a:xfrm>
            <a:off x="609600" y="40005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数据目录与训练配置</a:t>
            </a:r>
            <a:endParaRPr sz="3300" b="1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1209675"/>
            <a:ext cx="109728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按采集场次划分训练、验证和测试集</a:t>
            </a:r>
            <a:endParaRPr sz="1800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11096625" y="6372225"/>
            <a:ext cx="4953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09</a:t>
            </a:r>
            <a:endParaRPr sz="1275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457200" y="1800225"/>
            <a:ext cx="6286500" cy="3743325"/>
          </a:xfrm>
          <a:prstGeom prst="rect">
            <a:avLst/>
          </a:prstGeom>
          <a:solidFill>
            <a:srgbClr val="172F3C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text-4"/>
          <p:cNvSpPr>
            <a:spLocks noGrp="1"/>
          </p:cNvSpPr>
          <p:nvPr/>
        </p:nvSpPr>
        <p:spPr>
          <a:xfrm>
            <a:off x="609600" y="1971675"/>
            <a:ext cx="5981700" cy="3400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defPPr>
          </a:lstStyle>
          <a:p>
            <a:pPr>
              <a:def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dataset/</a:t>
            </a:r>
            <a:endParaRPr sz="1875" b="0">
              <a:solidFill>
                <a:srgbClr val="EDF3EE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  <a:p>
            <a:pPr>
              <a:def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images/train/  labels/train/</a:t>
            </a:r>
            <a:endParaRPr sz="1875" b="0">
              <a:solidFill>
                <a:srgbClr val="EDF3EE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  <a:p>
            <a:pPr>
              <a:def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images/val/    labels/val/</a:t>
            </a:r>
            <a:endParaRPr sz="1875" b="0">
              <a:solidFill>
                <a:srgbClr val="EDF3EE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  <a:p>
            <a:pPr>
              <a:def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images/test/   labels/test/</a:t>
            </a:r>
            <a:endParaRPr sz="1875" b="0">
              <a:solidFill>
                <a:srgbClr val="EDF3EE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  <a:p>
            <a:pPr>
              <a:def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data.yaml</a:t>
            </a:r>
            <a:endParaRPr sz="1875" b="0">
              <a:solidFill>
                <a:srgbClr val="EDF3EE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  <a:p>
            <a:endParaRPr sz="1875" b="0">
              <a:solidFill>
                <a:srgbClr val="EDF3EE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  <a:p>
            <a:pPr>
              <a:def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# 同名对应</a:t>
            </a:r>
            <a:endParaRPr sz="1875" b="0">
              <a:solidFill>
                <a:srgbClr val="EDF3EE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  <a:p>
            <a:pPr>
              <a:def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images/train/001.jpg</a:t>
            </a:r>
            <a:endParaRPr sz="1875" b="0">
              <a:solidFill>
                <a:srgbClr val="EDF3EE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  <a:p>
            <a:pPr>
              <a:def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labels/train/001.txt</a:t>
            </a:r>
            <a:endParaRPr sz="1875" b="0">
              <a:solidFill>
                <a:srgbClr val="EDF3EE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7239000" y="1800225"/>
            <a:ext cx="4248150" cy="3200400"/>
          </a:xfrm>
          <a:prstGeom prst="rect">
            <a:avLst/>
          </a:prstGeom>
          <a:solidFill>
            <a:srgbClr val="172F3C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text-6"/>
          <p:cNvSpPr>
            <a:spLocks noGrp="1"/>
          </p:cNvSpPr>
          <p:nvPr/>
        </p:nvSpPr>
        <p:spPr>
          <a:xfrm>
            <a:off x="7391400" y="1971675"/>
            <a:ext cx="3943350" cy="2857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00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defPPr>
          </a:lstStyle>
          <a:p>
            <a:pPr>
              <a:defRPr sz="1800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path: D:/crtc/dataset</a:t>
            </a:r>
            <a:endParaRPr sz="1800" b="0">
              <a:solidFill>
                <a:srgbClr val="EDF3EE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  <a:p>
            <a:pPr>
              <a:defRPr sz="1800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train: images/train</a:t>
            </a:r>
            <a:endParaRPr sz="1800" b="0">
              <a:solidFill>
                <a:srgbClr val="EDF3EE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  <a:p>
            <a:pPr>
              <a:defRPr sz="1800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val: images/val</a:t>
            </a:r>
            <a:endParaRPr sz="1800" b="0">
              <a:solidFill>
                <a:srgbClr val="EDF3EE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  <a:p>
            <a:pPr>
              <a:defRPr sz="1800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test: images/test</a:t>
            </a:r>
            <a:endParaRPr sz="1800" b="0">
              <a:solidFill>
                <a:srgbClr val="EDF3EE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  <a:p>
            <a:pPr>
              <a:defRPr sz="1800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names:</a:t>
            </a:r>
            <a:endParaRPr sz="1800" b="0">
              <a:solidFill>
                <a:srgbClr val="EDF3EE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  <a:p>
            <a:pPr>
              <a:defRPr sz="1800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0: white_cube</a:t>
            </a:r>
            <a:endParaRPr sz="1800" b="0">
              <a:solidFill>
                <a:srgbClr val="EDF3EE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  <a:p>
            <a:pPr>
              <a:defRPr sz="1800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00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1: yellow_cube</a:t>
            </a:r>
            <a:endParaRPr sz="1800" b="0">
              <a:solidFill>
                <a:srgbClr val="EDF3EE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8" name="text-7"/>
          <p:cNvSpPr>
            <a:spLocks noGrp="1"/>
          </p:cNvSpPr>
          <p:nvPr/>
        </p:nvSpPr>
        <p:spPr>
          <a:xfrm>
            <a:off x="7391400" y="5248275"/>
            <a:ext cx="4010025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02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02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同一场次尽量放在同一集合中</a:t>
            </a:r>
            <a:endParaRPr sz="2025" b="1">
              <a:solidFill>
                <a:srgbClr val="087F8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0"/>
          <p:cNvSpPr>
            <a:spLocks noGrp="1"/>
          </p:cNvSpPr>
          <p:nvPr/>
        </p:nvSpPr>
        <p:spPr>
          <a:xfrm>
            <a:off x="609600" y="40005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训练一个可部署的 YOLO 模型</a:t>
            </a:r>
            <a:endParaRPr sz="3300" b="1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1209675"/>
            <a:ext cx="109728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 YOLOv8n、320×320 作为教学起点</a:t>
            </a:r>
            <a:endParaRPr sz="1800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11096625" y="6372225"/>
            <a:ext cx="4953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endParaRPr sz="1275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457200" y="1857375"/>
            <a:ext cx="6848475" cy="3219450"/>
          </a:xfrm>
          <a:prstGeom prst="rect">
            <a:avLst/>
          </a:prstGeom>
          <a:solidFill>
            <a:srgbClr val="172F3C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text-4"/>
          <p:cNvSpPr>
            <a:spLocks noGrp="1"/>
          </p:cNvSpPr>
          <p:nvPr/>
        </p:nvSpPr>
        <p:spPr>
          <a:xfrm>
            <a:off x="609600" y="2028825"/>
            <a:ext cx="6543675" cy="2876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defPPr>
          </a:lstStyle>
          <a:p>
            <a:pPr>
              <a:def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from ultralytics import YOLO</a:t>
            </a:r>
            <a:endParaRPr sz="1875" b="0">
              <a:solidFill>
                <a:srgbClr val="EDF3EE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  <a:p>
            <a:endParaRPr sz="1875" b="0">
              <a:solidFill>
                <a:srgbClr val="EDF3EE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  <a:p>
            <a:pPr>
              <a:def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model = YOLO("yolov8n.pt")</a:t>
            </a:r>
            <a:endParaRPr sz="1875" b="0">
              <a:solidFill>
                <a:srgbClr val="EDF3EE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  <a:p>
            <a:pPr>
              <a:def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model.train(</a:t>
            </a:r>
            <a:endParaRPr sz="1875" b="0">
              <a:solidFill>
                <a:srgbClr val="EDF3EE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  <a:p>
            <a:pPr>
              <a:def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  data="dataset/data.yaml",</a:t>
            </a:r>
            <a:endParaRPr sz="1875" b="0">
              <a:solidFill>
                <a:srgbClr val="EDF3EE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  <a:p>
            <a:pPr>
              <a:def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  imgsz=320, epochs=100,</a:t>
            </a:r>
            <a:endParaRPr sz="1875" b="0">
              <a:solidFill>
                <a:srgbClr val="EDF3EE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  <a:p>
            <a:pPr>
              <a:def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  project="runs", name="crtc_v1"</a:t>
            </a:r>
            <a:endParaRPr sz="1875" b="0">
              <a:solidFill>
                <a:srgbClr val="EDF3EE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  <a:p>
            <a:pPr>
              <a:def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)</a:t>
            </a:r>
            <a:endParaRPr sz="1875" b="0">
              <a:solidFill>
                <a:srgbClr val="EDF3EE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96200" y="2247900"/>
            <a:ext cx="3810000" cy="1905000"/>
          </a:xfrm>
          <a:prstGeom prst="rect">
            <a:avLst/>
          </a:prstGeom>
        </p:spPr>
      </p:pic>
      <p:sp>
        <p:nvSpPr>
          <p:cNvPr id="7" name="text-5"/>
          <p:cNvSpPr>
            <a:spLocks noGrp="1"/>
          </p:cNvSpPr>
          <p:nvPr/>
        </p:nvSpPr>
        <p:spPr>
          <a:xfrm>
            <a:off x="7696200" y="4562475"/>
            <a:ext cx="38100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5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5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参考项目训练曲线</a:t>
            </a:r>
            <a:endParaRPr sz="1500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6"/>
          <p:cNvSpPr>
            <a:spLocks noGrp="1"/>
          </p:cNvSpPr>
          <p:nvPr/>
        </p:nvSpPr>
        <p:spPr>
          <a:xfrm>
            <a:off x="7696200" y="4943475"/>
            <a:ext cx="3800475" cy="981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产物：best.pt</a:t>
            </a:r>
            <a:endParaRPr sz="2025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记录数据版本与训练参数</a:t>
            </a:r>
            <a:endParaRPr sz="2025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0"/>
          <p:cNvSpPr>
            <a:spLocks noGrp="1"/>
          </p:cNvSpPr>
          <p:nvPr/>
        </p:nvSpPr>
        <p:spPr>
          <a:xfrm>
            <a:off x="609600" y="40005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模型验收关注小目标与误检</a:t>
            </a:r>
            <a:endParaRPr sz="3300" b="1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1209675"/>
            <a:ext cx="109728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独立测试集之外，还要回放真实车载画面</a:t>
            </a:r>
            <a:endParaRPr sz="1800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11096625" y="6372225"/>
            <a:ext cx="4953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endParaRPr sz="1275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5383" y="1943100"/>
            <a:ext cx="6195934" cy="3543300"/>
          </a:xfrm>
          <a:prstGeom prst="rect">
            <a:avLst/>
          </a:prstGeom>
        </p:spPr>
      </p:pic>
      <p:sp>
        <p:nvSpPr>
          <p:cNvPr id="5" name="text-3"/>
          <p:cNvSpPr>
            <a:spLocks noGrp="1"/>
          </p:cNvSpPr>
          <p:nvPr/>
        </p:nvSpPr>
        <p:spPr>
          <a:xfrm>
            <a:off x="609600" y="5600700"/>
            <a:ext cx="66675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5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5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TI 杯钢球验证结果，非方块模型效果</a:t>
            </a:r>
            <a:endParaRPr sz="1500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-4"/>
          <p:cNvSpPr>
            <a:spLocks noGrp="1"/>
          </p:cNvSpPr>
          <p:nvPr/>
        </p:nvSpPr>
        <p:spPr>
          <a:xfrm>
            <a:off x="7762875" y="1981200"/>
            <a:ext cx="3762375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漏检</a:t>
            </a:r>
            <a:endParaRPr sz="2100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小白块、边缘方块、遮挡目标</a:t>
            </a:r>
            <a:endParaRPr sz="2100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5"/>
          <p:cNvSpPr>
            <a:spLocks noGrp="1"/>
          </p:cNvSpPr>
          <p:nvPr/>
        </p:nvSpPr>
        <p:spPr>
          <a:xfrm>
            <a:off x="7762875" y="3324225"/>
            <a:ext cx="3762375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误检</a:t>
            </a:r>
            <a:endParaRPr sz="2100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车体、地胶反光、夹爪与线缆</a:t>
            </a:r>
            <a:endParaRPr sz="2100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6"/>
          <p:cNvSpPr>
            <a:spLocks noGrp="1"/>
          </p:cNvSpPr>
          <p:nvPr/>
        </p:nvSpPr>
        <p:spPr>
          <a:xfrm>
            <a:off x="7762875" y="4667250"/>
            <a:ext cx="3762375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控制可用性</a:t>
            </a:r>
            <a:endParaRPr sz="2100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坐标抖动与端到端延迟</a:t>
            </a:r>
            <a:endParaRPr sz="2100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-0"/>
          <p:cNvSpPr>
            <a:spLocks noGrp="1"/>
          </p:cNvSpPr>
          <p:nvPr/>
        </p:nvSpPr>
        <p:spPr>
          <a:xfrm>
            <a:off x="609600" y="40005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PC 训练与 K230 部署文件</a:t>
            </a:r>
            <a:endParaRPr sz="3300" b="1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1209675"/>
            <a:ext cx="109728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三种格式承担不同任务</a:t>
            </a:r>
            <a:endParaRPr sz="1800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11096625" y="6372225"/>
            <a:ext cx="4953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endParaRPr sz="1275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-3"/>
          <p:cNvSpPr>
            <a:spLocks noGrp="1"/>
          </p:cNvSpPr>
          <p:nvPr/>
        </p:nvSpPr>
        <p:spPr>
          <a:xfrm>
            <a:off x="609600" y="2266950"/>
            <a:ext cx="32385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7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17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  best.pt</a:t>
            </a:r>
            <a:endParaRPr sz="2175" b="1">
              <a:solidFill>
                <a:srgbClr val="087F8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-4"/>
          <p:cNvSpPr>
            <a:spLocks noGrp="1"/>
          </p:cNvSpPr>
          <p:nvPr/>
        </p:nvSpPr>
        <p:spPr>
          <a:xfrm>
            <a:off x="609600" y="2781300"/>
            <a:ext cx="3238500" cy="1524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PC 训练权重</a:t>
            </a:r>
            <a:endParaRPr sz="2025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用于继续训练与离线验证</a:t>
            </a:r>
            <a:endParaRPr sz="2025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-5"/>
          <p:cNvSpPr>
            <a:spLocks noGrp="1"/>
          </p:cNvSpPr>
          <p:nvPr/>
        </p:nvSpPr>
        <p:spPr>
          <a:xfrm>
            <a:off x="4381500" y="2266950"/>
            <a:ext cx="32385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7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17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  best.onnx</a:t>
            </a:r>
            <a:endParaRPr sz="2175" b="1">
              <a:solidFill>
                <a:srgbClr val="087F8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6"/>
          <p:cNvSpPr>
            <a:spLocks noGrp="1"/>
          </p:cNvSpPr>
          <p:nvPr/>
        </p:nvSpPr>
        <p:spPr>
          <a:xfrm>
            <a:off x="4381500" y="2781300"/>
            <a:ext cx="3238500" cy="1524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固定输入的导出模型</a:t>
            </a:r>
            <a:endParaRPr sz="2025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用于转换与对照验证</a:t>
            </a:r>
            <a:endParaRPr sz="2025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-7"/>
          <p:cNvSpPr>
            <a:spLocks noGrp="1"/>
          </p:cNvSpPr>
          <p:nvPr/>
        </p:nvSpPr>
        <p:spPr>
          <a:xfrm>
            <a:off x="8153400" y="2266950"/>
            <a:ext cx="3381375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7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17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  best.kmodel</a:t>
            </a:r>
            <a:endParaRPr sz="2175" b="1">
              <a:solidFill>
                <a:srgbClr val="087F8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-8"/>
          <p:cNvSpPr>
            <a:spLocks noGrp="1"/>
          </p:cNvSpPr>
          <p:nvPr/>
        </p:nvSpPr>
        <p:spPr>
          <a:xfrm>
            <a:off x="8153400" y="2781300"/>
            <a:ext cx="3381375" cy="1524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nncase 编译后的板端模型</a:t>
            </a:r>
            <a:endParaRPr sz="2025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供 K230 运行时加载</a:t>
            </a:r>
            <a:endParaRPr sz="2025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-9"/>
          <p:cNvSpPr>
            <a:spLocks noGrp="1"/>
          </p:cNvSpPr>
          <p:nvPr/>
        </p:nvSpPr>
        <p:spPr>
          <a:xfrm>
            <a:off x="609600" y="5305425"/>
            <a:ext cx="109728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7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17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同步记录：类别、输入尺寸、颜色顺序、归一化、输出结构和固件版本</a:t>
            </a:r>
            <a:endParaRPr sz="2175" b="1">
              <a:solidFill>
                <a:srgbClr val="087F8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09600" y="4324350"/>
            <a:ext cx="2748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dirty="0"/>
              <a:t>.pt：训练得到的模型文件</a:t>
            </a:r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4018465" y="4324350"/>
            <a:ext cx="3705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dirty="0"/>
              <a:t>.onnx：用于交换和部署的模型文件</a:t>
            </a:r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7856050" y="4319854"/>
            <a:ext cx="3828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dirty="0"/>
              <a:t>.kmodel：面向 K230 编译的模型文件</a:t>
            </a:r>
            <a:endParaRPr lang="zh-CN" alt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0"/>
          <p:cNvSpPr>
            <a:spLocks noGrp="1"/>
          </p:cNvSpPr>
          <p:nvPr/>
        </p:nvSpPr>
        <p:spPr>
          <a:xfrm>
            <a:off x="609600" y="40005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板端推理循环</a:t>
            </a:r>
            <a:endParaRPr sz="3300" b="1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1209675"/>
            <a:ext cx="109728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采图、预处理、推理与后处理分别计时</a:t>
            </a:r>
            <a:endParaRPr sz="1800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11096625" y="6372225"/>
            <a:ext cx="4953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</a:t>
            </a:r>
            <a:endParaRPr sz="1275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19925" y="2058519"/>
            <a:ext cx="4495800" cy="2998137"/>
          </a:xfrm>
          <a:prstGeom prst="rect">
            <a:avLst/>
          </a:prstGeom>
        </p:spPr>
      </p:pic>
      <p:sp>
        <p:nvSpPr>
          <p:cNvPr id="5" name="text-3"/>
          <p:cNvSpPr>
            <a:spLocks noGrp="1"/>
          </p:cNvSpPr>
          <p:nvPr/>
        </p:nvSpPr>
        <p:spPr>
          <a:xfrm>
            <a:off x="7019925" y="5276850"/>
            <a:ext cx="44958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5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5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参考项目 K230 显示实拍</a:t>
            </a:r>
            <a:endParaRPr sz="1500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-4"/>
          <p:cNvSpPr>
            <a:spLocks noGrp="1"/>
          </p:cNvSpPr>
          <p:nvPr/>
        </p:nvSpPr>
        <p:spPr>
          <a:xfrm>
            <a:off x="609600" y="2019300"/>
            <a:ext cx="5905500" cy="2952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25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250" b="0" dirty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  </a:t>
            </a:r>
            <a:r>
              <a:rPr sz="2250" b="0" dirty="0" err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获取</a:t>
            </a:r>
            <a:r>
              <a:rPr sz="2250" b="0" dirty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AI </a:t>
            </a:r>
            <a:r>
              <a:rPr sz="2250" b="0" dirty="0" err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通道帧</a:t>
            </a:r>
            <a:endParaRPr sz="2250" b="0" dirty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25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250" b="0" dirty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  AI2D </a:t>
            </a:r>
            <a:r>
              <a:rPr sz="2250" b="0" dirty="0" err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统一图像格式</a:t>
            </a:r>
            <a:endParaRPr sz="2250" b="0" dirty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25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250" b="0" dirty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  </a:t>
            </a:r>
            <a:r>
              <a:rPr sz="2250" b="0" dirty="0" err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执行</a:t>
            </a:r>
            <a:r>
              <a:rPr sz="2250" b="0" dirty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250" b="0" dirty="0" err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lang="en-US" sz="2250" b="0" dirty="0" err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2250" b="0" dirty="0" err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odel</a:t>
            </a:r>
            <a:r>
              <a:rPr lang="en-US" sz="2250" b="0" dirty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250" b="0" dirty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推理</a:t>
            </a:r>
            <a:endParaRPr sz="2250" b="0" dirty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25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250" b="0" dirty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  </a:t>
            </a:r>
            <a:r>
              <a:rPr sz="2250" b="0" dirty="0" err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后处理并输出目标</a:t>
            </a:r>
            <a:endParaRPr sz="2250" b="0" dirty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250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250" b="0" dirty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  </a:t>
            </a:r>
            <a:r>
              <a:rPr sz="2250" b="0" dirty="0" err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按需刷新</a:t>
            </a:r>
            <a:r>
              <a:rPr sz="2250" b="0" dirty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OSD</a:t>
            </a:r>
            <a:endParaRPr sz="2250" b="0" dirty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5"/>
          <p:cNvSpPr>
            <a:spLocks noGrp="1"/>
          </p:cNvSpPr>
          <p:nvPr/>
        </p:nvSpPr>
        <p:spPr>
          <a:xfrm>
            <a:off x="609600" y="5600700"/>
            <a:ext cx="109728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00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100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1">
                <a:solidFill>
                  <a:srgbClr val="087F8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采集帧率与推理帧率分别测量</a:t>
            </a:r>
            <a:endParaRPr sz="2100" b="1">
              <a:solidFill>
                <a:srgbClr val="087F8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0"/>
          <p:cNvSpPr>
            <a:spLocks noGrp="1"/>
          </p:cNvSpPr>
          <p:nvPr/>
        </p:nvSpPr>
        <p:spPr>
          <a:xfrm>
            <a:off x="609600" y="400050"/>
            <a:ext cx="109728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UART 协议与新鲜度</a:t>
            </a:r>
            <a:endParaRPr sz="3300" b="1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-1"/>
          <p:cNvSpPr>
            <a:spLocks noGrp="1"/>
          </p:cNvSpPr>
          <p:nvPr/>
        </p:nvSpPr>
        <p:spPr>
          <a:xfrm>
            <a:off x="609600" y="1209675"/>
            <a:ext cx="109728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把有效标志和序号一起发给 STM32</a:t>
            </a:r>
            <a:endParaRPr sz="1800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-2"/>
          <p:cNvSpPr>
            <a:spLocks noGrp="1"/>
          </p:cNvSpPr>
          <p:nvPr/>
        </p:nvSpPr>
        <p:spPr>
          <a:xfrm>
            <a:off x="11096625" y="6372225"/>
            <a:ext cx="4953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5363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24</a:t>
            </a:r>
            <a:endParaRPr sz="1275" b="0">
              <a:solidFill>
                <a:srgbClr val="53636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457200" y="1866900"/>
            <a:ext cx="11258550" cy="2438400"/>
          </a:xfrm>
          <a:prstGeom prst="rect">
            <a:avLst/>
          </a:prstGeom>
          <a:solidFill>
            <a:srgbClr val="172F3C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text-4"/>
          <p:cNvSpPr>
            <a:spLocks noGrp="1"/>
          </p:cNvSpPr>
          <p:nvPr/>
        </p:nvSpPr>
        <p:spPr>
          <a:xfrm>
            <a:off x="609600" y="2038350"/>
            <a:ext cx="10953750" cy="2095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defPPr>
          </a:lstStyle>
          <a:p>
            <a:pPr>
              <a:def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 dirty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# CRTC </a:t>
            </a:r>
            <a:r>
              <a:rPr sz="1875" b="0" dirty="0" err="1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建议字段，需双方实现</a:t>
            </a:r>
            <a:endParaRPr sz="1875" b="0" dirty="0">
              <a:solidFill>
                <a:srgbClr val="EDF3EE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  <a:p>
            <a:pPr>
              <a:def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lang="en-US" sz="1875" dirty="0" err="1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x,y,z</a:t>
            </a:r>
            <a:r>
              <a:rPr lang="zh-CN" altLang="en-US" sz="1875" dirty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坐标</a:t>
            </a:r>
            <a:endParaRPr lang="en-US" altLang="zh-CN" sz="1875" dirty="0">
              <a:solidFill>
                <a:srgbClr val="EDF3EE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  <a:p>
            <a:pPr>
              <a:def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lang="zh-CN" altLang="en-US" sz="1875" dirty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坐标解算两方都可实现，队内协商是由视觉上位机实现还是</a:t>
            </a:r>
            <a:r>
              <a:rPr lang="en-US" altLang="zh-CN" sz="1875" dirty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stm32</a:t>
            </a:r>
            <a:r>
              <a:rPr lang="zh-CN" altLang="en-US" sz="1875" dirty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下位机实现</a:t>
            </a:r>
            <a:endParaRPr sz="1875" b="0" dirty="0">
              <a:solidFill>
                <a:srgbClr val="EDF3EE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  <a:p>
            <a:endParaRPr sz="1875" b="0" dirty="0">
              <a:solidFill>
                <a:srgbClr val="EDF3EE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  <a:p>
            <a:pPr>
              <a:def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 dirty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# </a:t>
            </a:r>
            <a:r>
              <a:rPr sz="1875" b="0" dirty="0" err="1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标志：valid</a:t>
            </a:r>
            <a:r>
              <a:rPr sz="1875" b="0" dirty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=1 </a:t>
            </a:r>
            <a:r>
              <a:rPr sz="1875" b="0" dirty="0" err="1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为新鲜有效观测</a:t>
            </a:r>
            <a:endParaRPr sz="1875" b="0" dirty="0">
              <a:solidFill>
                <a:srgbClr val="EDF3EE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  <a:p>
            <a:pPr>
              <a:def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 dirty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# </a:t>
            </a:r>
            <a:r>
              <a:rPr sz="1875" b="0" dirty="0" err="1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不可用时</a:t>
            </a:r>
            <a:r>
              <a:rPr sz="1875" b="0" dirty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valid=0，坐标不参与控制</a:t>
            </a:r>
            <a:endParaRPr sz="1875" b="0" dirty="0">
              <a:solidFill>
                <a:srgbClr val="EDF3EE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  <a:p>
            <a:pPr>
              <a:defRPr sz="1875" b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defRPr>
            </a:pPr>
            <a:r>
              <a:rPr sz="1875" b="0" dirty="0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# </a:t>
            </a:r>
            <a:r>
              <a:rPr sz="1875" b="0" dirty="0" err="1">
                <a:solidFill>
                  <a:srgbClr val="EDF3EE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切换目标时重建锁定关系</a:t>
            </a:r>
            <a:endParaRPr sz="1875" b="0" dirty="0">
              <a:solidFill>
                <a:srgbClr val="EDF3EE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6" name="text-5"/>
          <p:cNvSpPr>
            <a:spLocks noGrp="1"/>
          </p:cNvSpPr>
          <p:nvPr/>
        </p:nvSpPr>
        <p:spPr>
          <a:xfrm>
            <a:off x="609600" y="4762500"/>
            <a:ext cx="5181600" cy="1114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lang="zh-CN" altLang="en-US" sz="2025" dirty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接线</a:t>
            </a:r>
            <a:r>
              <a:rPr sz="2025" b="0" dirty="0" err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连接</a:t>
            </a:r>
            <a:endParaRPr sz="2025" b="0" dirty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0" dirty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TX 接 RX，RX 接 </a:t>
            </a:r>
            <a:r>
              <a:rPr sz="2025" b="0" dirty="0" err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TX，共地</a:t>
            </a:r>
            <a:r>
              <a:rPr sz="2025" b="0" dirty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2025" b="0" dirty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0" dirty="0" err="1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确认电平兼容，电机电源隔离干扰</a:t>
            </a:r>
            <a:r>
              <a:rPr sz="2025" b="0" dirty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2025" b="0" dirty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-6"/>
          <p:cNvSpPr>
            <a:spLocks noGrp="1"/>
          </p:cNvSpPr>
          <p:nvPr/>
        </p:nvSpPr>
        <p:spPr>
          <a:xfrm>
            <a:off x="6419850" y="4762500"/>
            <a:ext cx="5105400" cy="1114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控制端检查</a:t>
            </a:r>
            <a:endParaRPr sz="2025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序号递增、校验正确、字段有效。</a:t>
            </a:r>
            <a:endParaRPr sz="2025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0">
                <a:solidFill>
                  <a:srgbClr val="172F3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收包超时或观测过期立即停车。</a:t>
            </a:r>
            <a:endParaRPr sz="2025" b="0">
              <a:solidFill>
                <a:srgbClr val="172F3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2915</Words>
  <Application>WPS 演示</Application>
  <PresentationFormat>宽屏</PresentationFormat>
  <Paragraphs>406</Paragraphs>
  <Slides>21</Slides>
  <Notes>17</Notes>
  <HiddenSlides>0</HiddenSlides>
  <MMClips>2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2" baseType="lpstr">
      <vt:lpstr>Arial</vt:lpstr>
      <vt:lpstr>宋体</vt:lpstr>
      <vt:lpstr>Wingdings</vt:lpstr>
      <vt:lpstr>微软雅黑</vt:lpstr>
      <vt:lpstr>Arial Unicode MS</vt:lpstr>
      <vt:lpstr>Aptos</vt:lpstr>
      <vt:lpstr>Segoe UI</vt:lpstr>
      <vt:lpstr>Consolas</vt:lpstr>
      <vt:lpstr>Calibri</vt:lpstr>
      <vt:lpstr>Consolas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黄益鹏</cp:lastModifiedBy>
  <cp:revision>6</cp:revision>
  <dcterms:created xsi:type="dcterms:W3CDTF">2026-10-10T14:33:00Z</dcterms:created>
  <dcterms:modified xsi:type="dcterms:W3CDTF">2026-10-11T04:25:45Z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AC0B204C1ED84870874711A5915B6E3F_12</vt:lpwstr>
  </property>
  <property fmtid="{D5CDD505-2E9C-101B-9397-08002B2CF9AE}" pid="3" name="KSOProductBuildVer">
    <vt:lpwstr>2052-12.1.0.28505</vt:lpwstr>
  </property>
</Properties>
</file>