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90" r:id="rId5"/>
    <p:sldId id="289" r:id="rId6"/>
    <p:sldId id="259" r:id="rId7"/>
    <p:sldId id="260" r:id="rId8"/>
    <p:sldId id="261" r:id="rId9"/>
    <p:sldId id="262" r:id="rId10"/>
    <p:sldId id="265" r:id="rId11"/>
    <p:sldId id="266" r:id="rId12"/>
    <p:sldId id="264" r:id="rId13"/>
    <p:sldId id="267" r:id="rId14"/>
    <p:sldId id="268" r:id="rId15"/>
    <p:sldId id="291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开场介绍：视觉组负责获取环境信息，识别任务目标，估计机器人位置，并把结果交给导航和任务控制。硬件平台照片由战队提供。</a:t>
            </a:r>
          </a:p>
          <a:p>
            <a:endParaRPr/>
          </a:p>
          <a:p>
            <a:r>
              <a:t>资料来源：</a:t>
            </a:r>
          </a:p>
          <a:p>
            <a:r>
              <a:t>D:\.hyper\project\Gsing\Vision-Knowledge-Base\2026培训PPT\media\新生考核\机器人实物照.jpg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请同学观察场地图：哪些信息需要相机提供，哪些信息需要定位系统提供？照片展示物资箱、放置区和通道。这里是任务示例，不把照片当作完整竞赛规则。</a:t>
            </a:r>
          </a:p>
          <a:p>
            <a:endParaRPr/>
          </a:p>
          <a:p>
            <a:r>
              <a:t>资料来源：</a:t>
            </a:r>
          </a:p>
          <a:p>
            <a:r>
              <a:t>D:\.hyper\project\Gsing\Vision-Knowledge-Base\2026培训PPT\media\新生考核\比赛场地全景.jpg</a:t>
            </a:r>
          </a:p>
          <a:p>
            <a:r>
              <a:t>D:\.hyper\project\Gsing\S2026-Team2-task\ROS\README.md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两个方向是工作重点的划分，也会共享传感器和坐标信息。视觉识别主要输出语义和图像位置，定位导航主要处理空间状态与运动。任务决策会同时使用两类结果。</a:t>
            </a:r>
          </a:p>
          <a:p>
            <a:endParaRPr/>
          </a:p>
          <a:p>
            <a:r>
              <a:t>资料来源：</a:t>
            </a:r>
          </a:p>
          <a:p>
            <a:r>
              <a:t>D:\.hyper\project\Gsing\S2026-Team2-task\ROS\vision\src\camera_test.py</a:t>
            </a:r>
          </a:p>
          <a:p>
            <a:r>
              <a:t>D:\.hyper\project\Gsing\S2026-Team2-task\ROS\py\control\auto_task.py</a:t>
            </a:r>
          </a:p>
          <a:p>
            <a:r>
              <a:t>D:\.hyper\project\Gsing\S2026-Team2-task\ROS\nav2_ws1\src\dog_nav2_bringup\params\nav2_fastlio_static_map_params.yaml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715051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演示视频直接嵌入本页，放映时点击画面播放。来源是用户提供的 2025-12-26-yolo-1500.mp4。视频用检测框展示工具、仪器、食品、药品等物资。画面中的分数是模型置信度，不能当作实测正确率。</a:t>
            </a:r>
          </a:p>
          <a:p>
            <a:endParaRPr/>
          </a:p>
          <a:p>
            <a:r>
              <a:t>资料来源：</a:t>
            </a:r>
          </a:p>
          <a:p>
            <a:r>
              <a:t>D:\.hyper\project\Gsing\Vision-Knowledge-Base\2026培训PPT\media\新生考核\2025-12-26-yolo-1500.mp4</a:t>
            </a:r>
          </a:p>
          <a:p>
            <a:r>
              <a:t>D:\.hyper\project\Gsing\S2026-Team2-task\ROS\vision\src\camera_test.py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识别是知识库中的入门项目。指出类别标签、矩形框和数值，并解释</a:t>
            </a:r>
            <a:r>
              <a:rPr dirty="0"/>
              <a:t> </a:t>
            </a:r>
            <a:r>
              <a:rPr dirty="0" err="1"/>
              <a:t>xyxy</a:t>
            </a:r>
            <a:r>
              <a:rPr dirty="0"/>
              <a:t> </a:t>
            </a:r>
            <a:r>
              <a:rPr dirty="0" err="1"/>
              <a:t>是像素坐标。单个普通</a:t>
            </a:r>
            <a:r>
              <a:rPr dirty="0"/>
              <a:t> RGB </a:t>
            </a:r>
            <a:r>
              <a:rPr dirty="0" err="1"/>
              <a:t>图像上的检测框不能直接给出可靠的三维距离</a:t>
            </a:r>
            <a:r>
              <a:rPr dirty="0"/>
              <a:t>。</a:t>
            </a:r>
          </a:p>
          <a:p>
            <a:endParaRPr dirty="0"/>
          </a:p>
          <a:p>
            <a:r>
              <a:rPr dirty="0" err="1"/>
              <a:t>资料来源</a:t>
            </a:r>
            <a:r>
              <a:rPr dirty="0"/>
              <a:t>：</a:t>
            </a:r>
          </a:p>
          <a:p>
            <a:r>
              <a:rPr dirty="0"/>
              <a:t>D:\.hyper\project\Gsing\Vision-Knowledge-Base\media\03 YOLO </a:t>
            </a:r>
            <a:r>
              <a:rPr dirty="0" err="1"/>
              <a:t>目标检测</a:t>
            </a:r>
            <a:r>
              <a:rPr dirty="0"/>
              <a:t>\</a:t>
            </a:r>
            <a:r>
              <a:rPr dirty="0" err="1"/>
              <a:t>YOLO实践文档</a:t>
            </a:r>
            <a:r>
              <a:rPr dirty="0"/>
              <a:t>\image 16.png</a:t>
            </a:r>
          </a:p>
          <a:p>
            <a:r>
              <a:rPr dirty="0"/>
              <a:t>D:\.hyper\project\Gsing\Vision-Knowledge-Base\03 YOLO 目标检测\YOLO实践文档.md</a:t>
            </a:r>
          </a:p>
          <a:p>
            <a:r>
              <a:rPr dirty="0"/>
              <a:t>https://docs.ultralytics.com/modes/predict/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先明确训练类别和使用场景，再采集与标注。连续视频中的相近帧应尽量按采集批次或场景划分，避免验证集与训练集过于相似。打开标注工具，示范类别选择和检测框。</a:t>
            </a:r>
          </a:p>
          <a:p>
            <a:endParaRPr/>
          </a:p>
          <a:p>
            <a:r>
              <a:t>资料来源：</a:t>
            </a:r>
          </a:p>
          <a:p>
            <a:r>
              <a:t>D:\.hyper\project\Gsing\Vision-Knowledge-Base\media\04 数据集与标注\数据集与 X-AnyLabeling\image2.png</a:t>
            </a:r>
          </a:p>
          <a:p>
            <a:r>
              <a:t>D:\.hyper\project\Gsing\Vision-Knowledge-Base\04 数据集与标注\数据集与 X-AnyLabeling.md</a:t>
            </a:r>
          </a:p>
          <a:p>
            <a:r>
              <a:t>https://github.com/CVHub520/X-AnyLabeling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沿着四个阶段解释新人能参与的具体工作。数据采集和错误案例整理都是有效贡献。训练与部署使用的类别顺序、输入尺寸和模型版本要对应。不要只用训练集上的效果判断模型可用性。</a:t>
            </a:r>
          </a:p>
          <a:p>
            <a:endParaRPr/>
          </a:p>
          <a:p>
            <a:r>
              <a:t>资料来源：</a:t>
            </a:r>
          </a:p>
          <a:p>
            <a:r>
              <a:t>D:\.hyper\project\Gsing\Vision-Knowledge-Base\03 YOLO 目标检测\YOLO实践文档.md</a:t>
            </a:r>
          </a:p>
          <a:p>
            <a:r>
              <a:t>https://docs.ultralytics.com/modes/predict/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视频上方是机器人实物，下方是 RViz 中的地图、坐标轴与机器人显示。引导同学观察实物运动与定位显示的对应关系。截图没有明确显示全局规划路径，因此不把其中的绿色图形标成规划路径。</a:t>
            </a:r>
          </a:p>
          <a:p>
            <a:endParaRPr/>
          </a:p>
          <a:p>
            <a:r>
              <a:t>资料来源：</a:t>
            </a:r>
          </a:p>
          <a:p>
            <a:r>
              <a:t>D:\.hyper\project\Gsing\Vision-Knowledge-Base\2026培训PPT\media\新生考核\定位导航.mp4</a:t>
            </a:r>
          </a:p>
          <a:p>
            <a:r>
              <a:t>https://docs.nav2.org/jazzy/getting_started/navigation_concepts/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该点云图来自项目中附带的 FAST-LIO 上游文档，不是战队比赛场地地图。IMU 提供短时间运动信息，雷达点云与地图匹配对运动估计形成约束。参考项目使用 FAST-LIO2 的雷达与惯性路线。知识库另有 FAST-LIVO2 学习资料，其中 V 表示加入视觉信息，两者要区分。</a:t>
            </a:r>
          </a:p>
          <a:p>
            <a:endParaRPr/>
          </a:p>
          <a:p>
            <a:r>
              <a:t>资料来源：</a:t>
            </a:r>
          </a:p>
          <a:p>
            <a:r>
              <a:t>D:\.hyper\project\Gsing\S2026-Team2-task\ROS\fastlio2_v2\src\unilidar_fastlio_ros2-ros2\doc\results\HKU_LG_Indoor.png</a:t>
            </a:r>
          </a:p>
          <a:p>
            <a:r>
              <a:t>https://github.com/hku-mars/FAST_LIO</a:t>
            </a:r>
          </a:p>
          <a:p>
            <a:r>
              <a:t>D:\.hyper\project\Gsing\S2026-Team2-task\ROS\README.md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照片展示真实抓取场景。参考项目的 cube_detector.py 用点云聚类与几何尺寸筛选箱体，catch.py 转换到机械臂坐标并发送目标。相机负责类别识别、点云负责几何位置是可以采用的协作方式，但不能据此声称当前 auto_task.py 已把 YOLO 全部接入。照片也不能单独证明整套自动流程已经验收。</a:t>
            </a:r>
          </a:p>
          <a:p>
            <a:endParaRPr/>
          </a:p>
          <a:p>
            <a:r>
              <a:t>资料来源：</a:t>
            </a:r>
          </a:p>
          <a:p>
            <a:r>
              <a:t>D:\.hyper\project\Gsing\Vision-Knowledge-Base\2026培训PPT\media\新生考核\执行任务照片_20260717.jpg</a:t>
            </a:r>
          </a:p>
          <a:p>
            <a:r>
              <a:t>D:\.hyper\project\Gsing\S2026-Team2-task\ROS\py\control\cube_detector.py</a:t>
            </a:r>
          </a:p>
          <a:p>
            <a:r>
              <a:t>D:\.hyper\project\Gsing\S2026-Team2-task\ROS\py\control\catch.py</a:t>
            </a:r>
          </a:p>
          <a:p>
            <a:r>
              <a:t>D:\.hyper\project\Gsing\S2026-Team2-task\ROS\py\control\auto_task.py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086624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对比建图阶段和使用已有地图的定位阶段。参考项目保存点云地图，并通过 global_localization.py 做全局配准，再由 transform_fusion.py 组织定位与坐标变换。点云转二维栅格需要设置地面高度过滤、分辨率和原点，不能只改文件扩展名。此图来源于参考项目 maps 目录。</a:t>
            </a:r>
          </a:p>
          <a:p>
            <a:endParaRPr/>
          </a:p>
          <a:p>
            <a:r>
              <a:t>资料来源：</a:t>
            </a:r>
          </a:p>
          <a:p>
            <a:r>
              <a:t>D:\.hyper\project\Gsing\S2026-Team2-task\ROS\fastlio2_v2\src\fast_lio_localization\maps\lab_map_with_outside_corridor.png</a:t>
            </a:r>
          </a:p>
          <a:p>
            <a:r>
              <a:t>D:\.hyper\project\Gsing\S2026-Team2-task\ROS\fastlio2_v2\src\fast_lio_localization\fast_lio_localization\global_localization.py</a:t>
            </a:r>
          </a:p>
          <a:p>
            <a:r>
              <a:t>D:\.hyper\project\Gsing\S2026-Team2-task\ROS\fastlio2_v2\src\fast_lio_localization\fast_lio_localization\transform_fusion.py</a:t>
            </a:r>
          </a:p>
          <a:p>
            <a:r>
              <a:t>D:\.hyper\project\Gsing\S2026-Team2-task\ROS\fastlio2_v2\src\pcd2pgm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可以用“离相机前方一米”和“地图位置 x=某值”比较两个表达。解释 TF 保存坐标系之间的转换关系，涉及旋转、平移和时间。常见问题是轴方向、单位、安装外参和消息时间戳不一致。参考项目存在额外的雷达、IMU 和机械臂相关坐标，具体名称以实际 TF 树为准。</a:t>
            </a:r>
          </a:p>
          <a:p>
            <a:endParaRPr/>
          </a:p>
          <a:p>
            <a:r>
              <a:t>资料来源：</a:t>
            </a:r>
          </a:p>
          <a:p>
            <a:r>
              <a:t>D:\.hyper\project\Gsing\S2026-Team2-task\ROS\fastlio2_v2\src\fast_lio_localization\fast_lio_localization\transform_fusion.py</a:t>
            </a:r>
          </a:p>
          <a:p>
            <a:r>
              <a:t>D:\.hyper\project\Gsing\S2026-Team2-task\ROS\py\control\catch.py</a:t>
            </a:r>
          </a:p>
          <a:p>
            <a:r>
              <a:t>https://docs.nav2.org/jazzy/getting_started/navigation_concepts/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左图仅用于观察地图和坐标显示，不把绿色机器人显示当作规划路径。参考项目静态导航配置使用 NavfnPlanner，use_astar=true，控制器使用 RegulatedPurePursuitController。其已加载的 costmap 插件只有 static_layer，inflation_layer 未启用，没有实时 obstacle_layer/voxel_layer。因此实时障碍避让与安全距离需要单独配置并现场验证，不能声称这个配置已经具备完善的动态避障。</a:t>
            </a:r>
          </a:p>
          <a:p>
            <a:endParaRPr/>
          </a:p>
          <a:p>
            <a:r>
              <a:t>资料来源：</a:t>
            </a:r>
          </a:p>
          <a:p>
            <a:r>
              <a:t>D:\.hyper\project\Gsing\Vision-Knowledge-Base\2026培训PPT\media\新生考核\定位导航.mp4</a:t>
            </a:r>
          </a:p>
          <a:p>
            <a:r>
              <a:t>D:\.hyper\project\Gsing\S2026-Team2-task\ROS\nav2_ws1\src\dog_nav2_bringup\params\nav2_fastlio_static_map_params.yaml</a:t>
            </a:r>
          </a:p>
          <a:p>
            <a:r>
              <a:t>https://docs.nav2.org/jazzy/getting_started/navigation_concepts/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以 S2026-Team2-task 的源码组织讲解工作分工。FAST-LIO2 是雷达惯性里程计与建图模块，全局配准把当前位置与已有地图对齐，Nav2 使用当前位姿、地图和目标。串口桥负责与底盘控制器通信。项目 README 部分路径与控制器说明较旧，本页采用实际目录和静态参数文件中确认的模块，不宣称整套流程已实车验收。</a:t>
            </a:r>
          </a:p>
          <a:p>
            <a:endParaRPr/>
          </a:p>
          <a:p>
            <a:r>
              <a:t>资料来源：</a:t>
            </a:r>
          </a:p>
          <a:p>
            <a:r>
              <a:t>D:\.hyper\project\Gsing\S2026-Team2-task\ROS\README.md</a:t>
            </a:r>
          </a:p>
          <a:p>
            <a:r>
              <a:t>D:\.hyper\project\Gsing\S2026-Team2-task\ROS\fastlio2_v2\src\fast_lio_localization\fast_lio_localization\global_localization.py</a:t>
            </a:r>
          </a:p>
          <a:p>
            <a:r>
              <a:t>D:\.hyper\project\Gsing\S2026-Team2-task\ROS\fastlio2_v2\src\fast_lio_localization\fast_lio_localization\transform_fusion.py</a:t>
            </a:r>
          </a:p>
          <a:p>
            <a:r>
              <a:t>D:\.hyper\project\Gsing\S2026-Team2-task\ROS\nav2_ws1\src\dog_nav2_bringup\params\nav2_fastlio_static_map_params.yaml</a:t>
            </a:r>
          </a:p>
          <a:p>
            <a:r>
              <a:t>D:\.hyper\project\Gsing\S2026-Team2-task\ROS\nav2_ws1\src\dog_nav2_bringup\scripts\cmd_vel_chassis_serial.py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以 auto_task.py 的当前任务流程为例，解释导航、检测、抓取、移动、放置之间的顺序。状态机避免多个动作同时争抢底盘。识别结果可以参与目标选择和任务分支，具体比赛规则需要在任务层实现。当前脚本以预设拾取点和放置点为例，不能说 YOLO 自动选点已经全部实现。</a:t>
            </a:r>
          </a:p>
          <a:p>
            <a:endParaRPr/>
          </a:p>
          <a:p>
            <a:r>
              <a:t>资料来源：</a:t>
            </a:r>
          </a:p>
          <a:p>
            <a:r>
              <a:t>D:\.hyper\project\Gsing\S2026-Team2-task\ROS\py\control\auto_task.py</a:t>
            </a:r>
          </a:p>
          <a:p>
            <a:r>
              <a:t>D:\.hyper\project\Gsing\S2026-Team2-task\ROS\py\control\cube_detector.py</a:t>
            </a:r>
          </a:p>
          <a:p>
            <a:r>
              <a:t>D:\.hyper\project\Gsing\S2026-Team2-task\ROS\py\control\catch.py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这页是培训中的一般协作建议，实际组织分工以战队安排为准。视觉输出与下位机协议应在联调前约定单位、坐标系、有效期和错误反馈。机械安装调整后，应重新检查传感器外参、视野和目标可达范围。</a:t>
            </a:r>
          </a:p>
          <a:p>
            <a:endParaRPr/>
          </a:p>
          <a:p>
            <a:r>
              <a:t>资料来源：</a:t>
            </a:r>
          </a:p>
          <a:p>
            <a:r>
              <a:t>D:\.hyper\project\Gsing\S2026-Team2-task\ROS\nav2_ws1\src\dog_nav2_bringup\scripts\cmd_vel_chassis_serial.py</a:t>
            </a:r>
          </a:p>
          <a:p>
            <a:r>
              <a:t>D:\.hyper\project\Gsing\S2026-Team2-task\ROS\py\control\catch.py</a:t>
            </a:r>
          </a:p>
          <a:p>
            <a:r>
              <a:t>D:\.hyper\project\Gsing\S2026-Team2-task\ROS\py\control\auto_task.py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用实际任务日志定位最早出现异常的一段。底盘不动时先看速度消息与串口，不要立即重训模型。抓取偏移时先确认坐标变换与机械偏置。地图明显错位时先检查初始位姿、外参和 TF 时间。</a:t>
            </a:r>
          </a:p>
          <a:p>
            <a:endParaRPr/>
          </a:p>
          <a:p>
            <a:r>
              <a:t>资料来源：</a:t>
            </a:r>
          </a:p>
          <a:p>
            <a:r>
              <a:t>D:\.hyper\project\Gsing\S2026-Team2-task\ROS\vision\src\camera_test.py</a:t>
            </a:r>
          </a:p>
          <a:p>
            <a:r>
              <a:t>D:\.hyper\project\Gsing\S2026-Team2-task\ROS\nav2_ws1\src\dog_nav2_bringup\scripts\cmd_vel_chassis_serial.py</a:t>
            </a:r>
          </a:p>
          <a:p>
            <a:r>
              <a:t>D:\.hyper\project\Gsing\S2026-Team2-task\ROS\fastlio2_v2\src\fast_lio_localization\fast_lio_localization\transform_fusion.py</a:t>
            </a:r>
          </a:p>
          <a:p>
            <a:r>
              <a:t>D:\.hyper\project\Gsing\S2026-Team2-task\ROS\py\control\catch.py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强调不必先学完全部算法或只学 C。推荐 Python 是因为知识库的 YOLO、数据处理与脚本实践容易衔接。定位导航再逐步补 ROS 2、坐标变换、线性代数和传感器融合。目标点测试应遵循战队现场联调与急停安排。</a:t>
            </a:r>
          </a:p>
          <a:p>
            <a:endParaRPr/>
          </a:p>
          <a:p>
            <a:r>
              <a:t>资料来源：</a:t>
            </a:r>
          </a:p>
          <a:p>
            <a:r>
              <a:t>D:\.hyper\project\Gsing\Vision-Knowledge-Base\01 基础工具\Python 速通课.md</a:t>
            </a:r>
          </a:p>
          <a:p>
            <a:r>
              <a:t>D:\.hyper\project\Gsing\Vision-Knowledge-Base\README.md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收尾回顾：视觉识别负责目标的类别与图像位置，定位导航负责空间状态与运动决策。引导新生任选一条方向完成一个可展示的小项目，再逐步参与完整任务联调。知识库入口可点击。</a:t>
            </a:r>
          </a:p>
          <a:p>
            <a:endParaRPr/>
          </a:p>
          <a:p>
            <a:r>
              <a:t>资料来源：</a:t>
            </a:r>
          </a:p>
          <a:p>
            <a:r>
              <a:t>https://github.com/CQU-Gsing/Vision-Knowledge-Base</a:t>
            </a:r>
          </a:p>
          <a:p>
            <a:r>
              <a:t>D:\.hyper\project\Gsing\Vision-Knowledge-Base\README.md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3859E130-D74A-4359-868D-9154D39D1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35D477A2-FAAD-4C01-A6F4-DF3BEC7620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92F633A2-962F-48E5-9F7B-DE26797F1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3947953E-D796-4E88-B84E-6B3FB9EC5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AEB81231-BABD-4EFF-A2F7-EC4750BEDD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748DD162-A9FA-4F4E-98B5-6368FDB08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548CF377-1854-4C16-87B6-9E3CA68D98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8EE13723-E11A-4E80-8B75-99839CC4AFE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394751D0-9C00-4EC9-9EFF-ADE7530EA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406AE1A1-ABE4-4D68-B9AF-A26DD740A4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LihanChen2004/pcd2pgm" TargetMode="External"/><Relationship Id="rId3" Type="http://schemas.openxmlformats.org/officeDocument/2006/relationships/hyperlink" Target="https://github.com/opencv/opencv" TargetMode="External"/><Relationship Id="rId7" Type="http://schemas.openxmlformats.org/officeDocument/2006/relationships/hyperlink" Target="https://github.com/ros-navigation/navigation2" TargetMode="External"/><Relationship Id="rId2" Type="http://schemas.openxmlformats.org/officeDocument/2006/relationships/hyperlink" Target="https://github.com/ultralytics/ultralytics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github.com/unitreerobotics/unilidar_sdk2" TargetMode="External"/><Relationship Id="rId5" Type="http://schemas.openxmlformats.org/officeDocument/2006/relationships/hyperlink" Target="https://github.com/Ericsii/FAST_LIO_ROS2" TargetMode="External"/><Relationship Id="rId4" Type="http://schemas.openxmlformats.org/officeDocument/2006/relationships/hyperlink" Target="https://github.com/hku-mars/FAST_LIO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github.com/CVHub520/X-AnyLabeling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LihanChen2004/pcd2pgm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QU-Gsing/Vision-Knowledge-Base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E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7bt9vw-64-30">
            <a:extLst>
              <a:ext uri="{FF2B5EF4-FFF2-40B4-BE49-F238E27FC236}">
                <a16:creationId xmlns:a16="http://schemas.microsoft.com/office/drawing/2014/main" id="{901648BB-96D3-467D-A4BC-92E18128AC3E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0287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500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rPr>
              <a:t>GSing 战队</a:t>
            </a:r>
          </a:p>
        </p:txBody>
      </p:sp>
      <p:sp>
        <p:nvSpPr>
          <p:cNvPr id="2" name="text-7bt9vw-1150-665">
            <a:extLst>
              <a:ext uri="{FF2B5EF4-FFF2-40B4-BE49-F238E27FC236}">
                <a16:creationId xmlns:a16="http://schemas.microsoft.com/office/drawing/2014/main" id="{0CD268CE-1AD1-4351-96BB-BFA599D88543}"/>
              </a:ext>
            </a:extLst>
          </p:cNvPr>
          <p:cNvSpPr>
            <a:spLocks noGrp="1"/>
          </p:cNvSpPr>
          <p:nvPr/>
        </p:nvSpPr>
        <p:spPr>
          <a:xfrm>
            <a:off x="10953750" y="6334125"/>
            <a:ext cx="6096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r">
              <a:defRPr sz="1275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9C63C0F-FE8C-46B2-B412-55E386C5D3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896971" y="361950"/>
            <a:ext cx="4455958" cy="5943600"/>
          </a:xfrm>
          <a:prstGeom prst="rect">
            <a:avLst/>
          </a:prstGeom>
        </p:spPr>
      </p:pic>
      <p:sp>
        <p:nvSpPr>
          <p:cNvPr id="4" name="text-7bt9vw-64-162">
            <a:extLst>
              <a:ext uri="{FF2B5EF4-FFF2-40B4-BE49-F238E27FC236}">
                <a16:creationId xmlns:a16="http://schemas.microsoft.com/office/drawing/2014/main" id="{698FD84E-DF54-4BE9-B16B-1152D96B4B92}"/>
              </a:ext>
            </a:extLst>
          </p:cNvPr>
          <p:cNvSpPr>
            <a:spLocks noGrp="1"/>
          </p:cNvSpPr>
          <p:nvPr/>
        </p:nvSpPr>
        <p:spPr>
          <a:xfrm>
            <a:off x="609600" y="1543050"/>
            <a:ext cx="581025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5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5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视觉组</a:t>
            </a:r>
          </a:p>
        </p:txBody>
      </p:sp>
      <p:sp>
        <p:nvSpPr>
          <p:cNvPr id="5" name="text-7bt9vw-64-282">
            <a:extLst>
              <a:ext uri="{FF2B5EF4-FFF2-40B4-BE49-F238E27FC236}">
                <a16:creationId xmlns:a16="http://schemas.microsoft.com/office/drawing/2014/main" id="{A5790088-953F-44EA-A389-A46381C41672}"/>
              </a:ext>
            </a:extLst>
          </p:cNvPr>
          <p:cNvSpPr>
            <a:spLocks noGrp="1"/>
          </p:cNvSpPr>
          <p:nvPr/>
        </p:nvSpPr>
        <p:spPr>
          <a:xfrm>
            <a:off x="609600" y="2686050"/>
            <a:ext cx="57150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2026 新生培训</a:t>
            </a:r>
          </a:p>
        </p:txBody>
      </p:sp>
      <p:sp>
        <p:nvSpPr>
          <p:cNvPr id="6" name="text-7bt9vw-67-414">
            <a:extLst>
              <a:ext uri="{FF2B5EF4-FFF2-40B4-BE49-F238E27FC236}">
                <a16:creationId xmlns:a16="http://schemas.microsoft.com/office/drawing/2014/main" id="{6712263E-52B8-4900-B35A-ABB15E72F829}"/>
              </a:ext>
            </a:extLst>
          </p:cNvPr>
          <p:cNvSpPr>
            <a:spLocks noGrp="1"/>
          </p:cNvSpPr>
          <p:nvPr/>
        </p:nvSpPr>
        <p:spPr>
          <a:xfrm>
            <a:off x="638175" y="3943350"/>
            <a:ext cx="56197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325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rPr>
              <a:t>视觉识别与定位导航</a:t>
            </a:r>
          </a:p>
        </p:txBody>
      </p:sp>
      <p:sp>
        <p:nvSpPr>
          <p:cNvPr id="7" name="text-7bt9vw-67-485">
            <a:extLst>
              <a:ext uri="{FF2B5EF4-FFF2-40B4-BE49-F238E27FC236}">
                <a16:creationId xmlns:a16="http://schemas.microsoft.com/office/drawing/2014/main" id="{9A02DCAA-BE25-4D50-A4E3-1806D16F2911}"/>
              </a:ext>
            </a:extLst>
          </p:cNvPr>
          <p:cNvSpPr>
            <a:spLocks noGrp="1"/>
          </p:cNvSpPr>
          <p:nvPr/>
        </p:nvSpPr>
        <p:spPr>
          <a:xfrm>
            <a:off x="638175" y="4619625"/>
            <a:ext cx="581025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025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rPr>
              <a:t>看见目标，感知环境，完成任务</a:t>
            </a:r>
          </a:p>
        </p:txBody>
      </p:sp>
    </p:spTree>
    <p:extLst>
      <p:ext uri="{BB962C8B-B14F-4D97-AF65-F5344CB8AC3E}">
        <p14:creationId xmlns:p14="http://schemas.microsoft.com/office/powerpoint/2010/main" val="1231038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-cmnt27-64-30">
            <a:extLst>
              <a:ext uri="{FF2B5EF4-FFF2-40B4-BE49-F238E27FC236}">
                <a16:creationId xmlns:a16="http://schemas.microsoft.com/office/drawing/2014/main" id="{2EDA80B5-3233-454F-BD59-FF52BD6D2190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0287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视觉组</a:t>
            </a:r>
          </a:p>
        </p:txBody>
      </p:sp>
      <p:sp>
        <p:nvSpPr>
          <p:cNvPr id="2" name="text-cmnt27-64-80">
            <a:extLst>
              <a:ext uri="{FF2B5EF4-FFF2-40B4-BE49-F238E27FC236}">
                <a16:creationId xmlns:a16="http://schemas.microsoft.com/office/drawing/2014/main" id="{09EC1000-6A5D-4819-BEBF-C171FADAB8EB}"/>
              </a:ext>
            </a:extLst>
          </p:cNvPr>
          <p:cNvSpPr>
            <a:spLocks noGrp="1"/>
          </p:cNvSpPr>
          <p:nvPr/>
        </p:nvSpPr>
        <p:spPr>
          <a:xfrm>
            <a:off x="609600" y="762000"/>
            <a:ext cx="109347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rPr>
              <a:t>视觉组在比赛中做什么</a:t>
            </a:r>
          </a:p>
        </p:txBody>
      </p:sp>
      <p:sp>
        <p:nvSpPr>
          <p:cNvPr id="3" name="text-cmnt27-1150-665">
            <a:extLst>
              <a:ext uri="{FF2B5EF4-FFF2-40B4-BE49-F238E27FC236}">
                <a16:creationId xmlns:a16="http://schemas.microsoft.com/office/drawing/2014/main" id="{DD4EBB52-1D1D-45BD-8D6C-A5E747DF4EC0}"/>
              </a:ext>
            </a:extLst>
          </p:cNvPr>
          <p:cNvSpPr>
            <a:spLocks noGrp="1"/>
          </p:cNvSpPr>
          <p:nvPr/>
        </p:nvSpPr>
        <p:spPr>
          <a:xfrm>
            <a:off x="10953750" y="6334125"/>
            <a:ext cx="6096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r">
              <a:def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CE1533C-1DDA-49A6-8D34-2A479D3177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09600" y="1754386"/>
            <a:ext cx="7105650" cy="3996928"/>
          </a:xfrm>
          <a:prstGeom prst="rect">
            <a:avLst/>
          </a:prstGeom>
        </p:spPr>
      </p:pic>
      <p:sp>
        <p:nvSpPr>
          <p:cNvPr id="5" name="text-cmnt27-850-200">
            <a:extLst>
              <a:ext uri="{FF2B5EF4-FFF2-40B4-BE49-F238E27FC236}">
                <a16:creationId xmlns:a16="http://schemas.microsoft.com/office/drawing/2014/main" id="{775B9852-8432-49F4-9EB7-82FC579B6BBD}"/>
              </a:ext>
            </a:extLst>
          </p:cNvPr>
          <p:cNvSpPr>
            <a:spLocks noGrp="1"/>
          </p:cNvSpPr>
          <p:nvPr/>
        </p:nvSpPr>
        <p:spPr>
          <a:xfrm>
            <a:off x="8096250" y="1905000"/>
            <a:ext cx="3333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2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rPr>
              <a:t>目标信息</a:t>
            </a:r>
          </a:p>
        </p:txBody>
      </p:sp>
      <p:sp>
        <p:nvSpPr>
          <p:cNvPr id="6" name="text-cmnt27-850-249">
            <a:extLst>
              <a:ext uri="{FF2B5EF4-FFF2-40B4-BE49-F238E27FC236}">
                <a16:creationId xmlns:a16="http://schemas.microsoft.com/office/drawing/2014/main" id="{555FF8C9-BECB-464B-A27C-3F60EBB99119}"/>
              </a:ext>
            </a:extLst>
          </p:cNvPr>
          <p:cNvSpPr>
            <a:spLocks noGrp="1"/>
          </p:cNvSpPr>
          <p:nvPr/>
        </p:nvSpPr>
        <p:spPr>
          <a:xfrm>
            <a:off x="8096250" y="2371725"/>
            <a:ext cx="33337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识别箱子类别，确定任务对象</a:t>
            </a:r>
          </a:p>
        </p:txBody>
      </p:sp>
      <p:sp>
        <p:nvSpPr>
          <p:cNvPr id="7" name="text-cmnt27-850-332">
            <a:extLst>
              <a:ext uri="{FF2B5EF4-FFF2-40B4-BE49-F238E27FC236}">
                <a16:creationId xmlns:a16="http://schemas.microsoft.com/office/drawing/2014/main" id="{ADB0DE32-9F7E-4D49-AF66-00A13560A7CF}"/>
              </a:ext>
            </a:extLst>
          </p:cNvPr>
          <p:cNvSpPr>
            <a:spLocks noGrp="1"/>
          </p:cNvSpPr>
          <p:nvPr/>
        </p:nvSpPr>
        <p:spPr>
          <a:xfrm>
            <a:off x="8096250" y="3162300"/>
            <a:ext cx="3333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2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rPr>
              <a:t>空间信息</a:t>
            </a:r>
          </a:p>
        </p:txBody>
      </p:sp>
      <p:sp>
        <p:nvSpPr>
          <p:cNvPr id="8" name="text-cmnt27-850-381">
            <a:extLst>
              <a:ext uri="{FF2B5EF4-FFF2-40B4-BE49-F238E27FC236}">
                <a16:creationId xmlns:a16="http://schemas.microsoft.com/office/drawing/2014/main" id="{0446FF8B-276C-487F-BE53-E14C725CE68E}"/>
              </a:ext>
            </a:extLst>
          </p:cNvPr>
          <p:cNvSpPr>
            <a:spLocks noGrp="1"/>
          </p:cNvSpPr>
          <p:nvPr/>
        </p:nvSpPr>
        <p:spPr>
          <a:xfrm>
            <a:off x="8096250" y="3629025"/>
            <a:ext cx="33337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确定机器人位置和目标位置</a:t>
            </a:r>
          </a:p>
        </p:txBody>
      </p:sp>
      <p:sp>
        <p:nvSpPr>
          <p:cNvPr id="9" name="text-cmnt27-850-464">
            <a:extLst>
              <a:ext uri="{FF2B5EF4-FFF2-40B4-BE49-F238E27FC236}">
                <a16:creationId xmlns:a16="http://schemas.microsoft.com/office/drawing/2014/main" id="{FAE70134-6EF0-48CE-B977-64C84E668617}"/>
              </a:ext>
            </a:extLst>
          </p:cNvPr>
          <p:cNvSpPr>
            <a:spLocks noGrp="1"/>
          </p:cNvSpPr>
          <p:nvPr/>
        </p:nvSpPr>
        <p:spPr>
          <a:xfrm>
            <a:off x="8096250" y="4419600"/>
            <a:ext cx="3333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2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rPr>
              <a:t>任务执行</a:t>
            </a:r>
          </a:p>
        </p:txBody>
      </p:sp>
      <p:sp>
        <p:nvSpPr>
          <p:cNvPr id="10" name="text-cmnt27-850-513">
            <a:extLst>
              <a:ext uri="{FF2B5EF4-FFF2-40B4-BE49-F238E27FC236}">
                <a16:creationId xmlns:a16="http://schemas.microsoft.com/office/drawing/2014/main" id="{199104B9-1C63-4890-BE03-24BC3E1CD528}"/>
              </a:ext>
            </a:extLst>
          </p:cNvPr>
          <p:cNvSpPr>
            <a:spLocks noGrp="1"/>
          </p:cNvSpPr>
          <p:nvPr/>
        </p:nvSpPr>
        <p:spPr>
          <a:xfrm>
            <a:off x="8096250" y="4886325"/>
            <a:ext cx="33337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配合底盘、机械臂完成取放</a:t>
            </a:r>
          </a:p>
        </p:txBody>
      </p:sp>
      <p:sp>
        <p:nvSpPr>
          <p:cNvPr id="11" name="text-cmnt27-64-620">
            <a:extLst>
              <a:ext uri="{FF2B5EF4-FFF2-40B4-BE49-F238E27FC236}">
                <a16:creationId xmlns:a16="http://schemas.microsoft.com/office/drawing/2014/main" id="{A136D7CC-0F5F-4035-8A80-AD81B7C3AB99}"/>
              </a:ext>
            </a:extLst>
          </p:cNvPr>
          <p:cNvSpPr>
            <a:spLocks noGrp="1"/>
          </p:cNvSpPr>
          <p:nvPr/>
        </p:nvSpPr>
        <p:spPr>
          <a:xfrm>
            <a:off x="609600" y="5905500"/>
            <a:ext cx="104775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8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任务示例：机器人找到指定物资，移动到取放位置，完成搬运</a:t>
            </a:r>
          </a:p>
        </p:txBody>
      </p:sp>
    </p:spTree>
    <p:extLst>
      <p:ext uri="{BB962C8B-B14F-4D97-AF65-F5344CB8AC3E}">
        <p14:creationId xmlns:p14="http://schemas.microsoft.com/office/powerpoint/2010/main" val="2042259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-28w7o8-64-30">
            <a:extLst>
              <a:ext uri="{FF2B5EF4-FFF2-40B4-BE49-F238E27FC236}">
                <a16:creationId xmlns:a16="http://schemas.microsoft.com/office/drawing/2014/main" id="{BA193D3B-1332-4B71-AC6E-84CD775994A1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0287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视觉组</a:t>
            </a:r>
          </a:p>
        </p:txBody>
      </p:sp>
      <p:sp>
        <p:nvSpPr>
          <p:cNvPr id="2" name="text-28w7o8-64-80">
            <a:extLst>
              <a:ext uri="{FF2B5EF4-FFF2-40B4-BE49-F238E27FC236}">
                <a16:creationId xmlns:a16="http://schemas.microsoft.com/office/drawing/2014/main" id="{63AA206A-FE6F-4B17-A3DE-2A27ECE7015A}"/>
              </a:ext>
            </a:extLst>
          </p:cNvPr>
          <p:cNvSpPr>
            <a:spLocks noGrp="1"/>
          </p:cNvSpPr>
          <p:nvPr/>
        </p:nvSpPr>
        <p:spPr>
          <a:xfrm>
            <a:off x="609600" y="762000"/>
            <a:ext cx="109347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rPr>
              <a:t>视觉组的两个方向</a:t>
            </a:r>
          </a:p>
        </p:txBody>
      </p:sp>
      <p:sp>
        <p:nvSpPr>
          <p:cNvPr id="3" name="text-28w7o8-1150-665">
            <a:extLst>
              <a:ext uri="{FF2B5EF4-FFF2-40B4-BE49-F238E27FC236}">
                <a16:creationId xmlns:a16="http://schemas.microsoft.com/office/drawing/2014/main" id="{CE1A5639-0664-48B7-851F-7652BF8A048A}"/>
              </a:ext>
            </a:extLst>
          </p:cNvPr>
          <p:cNvSpPr>
            <a:spLocks noGrp="1"/>
          </p:cNvSpPr>
          <p:nvPr/>
        </p:nvSpPr>
        <p:spPr>
          <a:xfrm>
            <a:off x="10953750" y="6334125"/>
            <a:ext cx="6096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r">
              <a:def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" name="text-28w7o8-64-196">
            <a:extLst>
              <a:ext uri="{FF2B5EF4-FFF2-40B4-BE49-F238E27FC236}">
                <a16:creationId xmlns:a16="http://schemas.microsoft.com/office/drawing/2014/main" id="{F3211223-80BD-4744-B716-6E546C940E26}"/>
              </a:ext>
            </a:extLst>
          </p:cNvPr>
          <p:cNvSpPr>
            <a:spLocks noGrp="1"/>
          </p:cNvSpPr>
          <p:nvPr/>
        </p:nvSpPr>
        <p:spPr>
          <a:xfrm>
            <a:off x="609600" y="1866900"/>
            <a:ext cx="142875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540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540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40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-28w7o8-680-196">
            <a:extLst>
              <a:ext uri="{FF2B5EF4-FFF2-40B4-BE49-F238E27FC236}">
                <a16:creationId xmlns:a16="http://schemas.microsoft.com/office/drawing/2014/main" id="{242B298B-8223-4FC8-AF3B-3D6A98F90896}"/>
              </a:ext>
            </a:extLst>
          </p:cNvPr>
          <p:cNvSpPr>
            <a:spLocks noGrp="1"/>
          </p:cNvSpPr>
          <p:nvPr/>
        </p:nvSpPr>
        <p:spPr>
          <a:xfrm>
            <a:off x="6477000" y="1866900"/>
            <a:ext cx="142875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540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540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40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6" name="text-28w7o8-64-310">
            <a:extLst>
              <a:ext uri="{FF2B5EF4-FFF2-40B4-BE49-F238E27FC236}">
                <a16:creationId xmlns:a16="http://schemas.microsoft.com/office/drawing/2014/main" id="{D4A69AEE-BA88-44C1-A2D1-5D15E85E2113}"/>
              </a:ext>
            </a:extLst>
          </p:cNvPr>
          <p:cNvSpPr>
            <a:spLocks noGrp="1"/>
          </p:cNvSpPr>
          <p:nvPr/>
        </p:nvSpPr>
        <p:spPr>
          <a:xfrm>
            <a:off x="609600" y="2952750"/>
            <a:ext cx="47625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360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rPr>
              <a:t>视觉识别</a:t>
            </a:r>
          </a:p>
        </p:txBody>
      </p:sp>
      <p:sp>
        <p:nvSpPr>
          <p:cNvPr id="7" name="text-28w7o8-680-310">
            <a:extLst>
              <a:ext uri="{FF2B5EF4-FFF2-40B4-BE49-F238E27FC236}">
                <a16:creationId xmlns:a16="http://schemas.microsoft.com/office/drawing/2014/main" id="{26D8566C-3F13-4D13-AAB5-261E9BD899F3}"/>
              </a:ext>
            </a:extLst>
          </p:cNvPr>
          <p:cNvSpPr>
            <a:spLocks noGrp="1"/>
          </p:cNvSpPr>
          <p:nvPr/>
        </p:nvSpPr>
        <p:spPr>
          <a:xfrm>
            <a:off x="6477000" y="2952750"/>
            <a:ext cx="47625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360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rPr>
              <a:t>定位导航</a:t>
            </a:r>
          </a:p>
        </p:txBody>
      </p:sp>
      <p:sp>
        <p:nvSpPr>
          <p:cNvPr id="8" name="text-28w7o8-64-396">
            <a:extLst>
              <a:ext uri="{FF2B5EF4-FFF2-40B4-BE49-F238E27FC236}">
                <a16:creationId xmlns:a16="http://schemas.microsoft.com/office/drawing/2014/main" id="{D267C384-843B-4A00-89AD-A5DF5FE9D4EB}"/>
              </a:ext>
            </a:extLst>
          </p:cNvPr>
          <p:cNvSpPr>
            <a:spLocks noGrp="1"/>
          </p:cNvSpPr>
          <p:nvPr/>
        </p:nvSpPr>
        <p:spPr>
          <a:xfrm>
            <a:off x="609600" y="3771900"/>
            <a:ext cx="48577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85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85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rPr>
              <a:t>看</a:t>
            </a:r>
          </a:p>
        </p:txBody>
      </p:sp>
      <p:sp>
        <p:nvSpPr>
          <p:cNvPr id="9" name="text-28w7o8-680-396">
            <a:extLst>
              <a:ext uri="{FF2B5EF4-FFF2-40B4-BE49-F238E27FC236}">
                <a16:creationId xmlns:a16="http://schemas.microsoft.com/office/drawing/2014/main" id="{9210043E-941A-4A3A-9031-1B0E41989481}"/>
              </a:ext>
            </a:extLst>
          </p:cNvPr>
          <p:cNvSpPr>
            <a:spLocks noGrp="1"/>
          </p:cNvSpPr>
          <p:nvPr/>
        </p:nvSpPr>
        <p:spPr>
          <a:xfrm>
            <a:off x="6477000" y="3771900"/>
            <a:ext cx="48577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85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85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rPr>
              <a:t>感知和决策</a:t>
            </a:r>
          </a:p>
        </p:txBody>
      </p:sp>
      <p:sp>
        <p:nvSpPr>
          <p:cNvPr id="10" name="text-28w7o8-64-474">
            <a:extLst>
              <a:ext uri="{FF2B5EF4-FFF2-40B4-BE49-F238E27FC236}">
                <a16:creationId xmlns:a16="http://schemas.microsoft.com/office/drawing/2014/main" id="{71327EDE-7AD2-4FF7-B261-4FB30E7F7C47}"/>
              </a:ext>
            </a:extLst>
          </p:cNvPr>
          <p:cNvSpPr>
            <a:spLocks noGrp="1"/>
          </p:cNvSpPr>
          <p:nvPr/>
        </p:nvSpPr>
        <p:spPr>
          <a:xfrm>
            <a:off x="609600" y="4514850"/>
            <a:ext cx="4857750" cy="1333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1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目标是什么？</a:t>
            </a:r>
          </a:p>
          <a:p>
            <a:pPr algn="l">
              <a:defRPr sz="21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目标在画面的哪里？</a:t>
            </a:r>
          </a:p>
          <a:p>
            <a:pPr algn="l">
              <a:defRPr sz="21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识别结果是否可信？</a:t>
            </a:r>
          </a:p>
        </p:txBody>
      </p:sp>
      <p:sp>
        <p:nvSpPr>
          <p:cNvPr id="11" name="text-28w7o8-680-474">
            <a:extLst>
              <a:ext uri="{FF2B5EF4-FFF2-40B4-BE49-F238E27FC236}">
                <a16:creationId xmlns:a16="http://schemas.microsoft.com/office/drawing/2014/main" id="{DBD10822-09EC-40BC-81C6-E29204666B3B}"/>
              </a:ext>
            </a:extLst>
          </p:cNvPr>
          <p:cNvSpPr>
            <a:spLocks noGrp="1"/>
          </p:cNvSpPr>
          <p:nvPr/>
        </p:nvSpPr>
        <p:spPr>
          <a:xfrm>
            <a:off x="6477000" y="4514850"/>
            <a:ext cx="4857750" cy="1333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1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机器人在哪里？</a:t>
            </a:r>
          </a:p>
          <a:p>
            <a:pPr algn="l">
              <a:defRPr sz="21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周围环境是什么样？</a:t>
            </a:r>
          </a:p>
          <a:p>
            <a:pPr algn="l">
              <a:defRPr sz="21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应该怎样到达目标？</a:t>
            </a:r>
          </a:p>
        </p:txBody>
      </p:sp>
    </p:spTree>
    <p:extLst>
      <p:ext uri="{BB962C8B-B14F-4D97-AF65-F5344CB8AC3E}">
        <p14:creationId xmlns:p14="http://schemas.microsoft.com/office/powerpoint/2010/main" val="2289598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461E9C2-A732-20B3-E726-1F7C565B6775}"/>
              </a:ext>
            </a:extLst>
          </p:cNvPr>
          <p:cNvSpPr txBox="1"/>
          <p:nvPr/>
        </p:nvSpPr>
        <p:spPr>
          <a:xfrm>
            <a:off x="4730081" y="155613"/>
            <a:ext cx="27318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相关</a:t>
            </a:r>
            <a:r>
              <a:rPr lang="en-US" altLang="zh-CN" sz="2800" dirty="0"/>
              <a:t>GitHub</a:t>
            </a:r>
            <a:r>
              <a:rPr lang="zh-CN" altLang="en-US" sz="2800" dirty="0"/>
              <a:t>地址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A9E10DCF-8D1F-1BEC-1773-4C8EB80F23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9007992"/>
              </p:ext>
            </p:extLst>
          </p:nvPr>
        </p:nvGraphicFramePr>
        <p:xfrm>
          <a:off x="838200" y="1784351"/>
          <a:ext cx="1051560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54512666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52395249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dirty="0"/>
                        <a:t>仓库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dirty="0"/>
                        <a:t>用途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4933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>
                          <a:hlinkClick r:id="rId2"/>
                        </a:rPr>
                        <a:t>ultralytics/ultralytics</a:t>
                      </a:r>
                      <a:endParaRPr lang="zh-CN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/>
                        <a:t>YOLO 目标检测、模型训练与推理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72894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>
                          <a:hlinkClick r:id="rId3"/>
                        </a:rPr>
                        <a:t>opencv/opencv</a:t>
                      </a:r>
                      <a:endParaRPr lang="zh-CN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dirty="0"/>
                        <a:t>摄像头读取、图像处理与结果显示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7872740"/>
                  </a:ext>
                </a:extLst>
              </a:tr>
            </a:tbl>
          </a:graphicData>
        </a:graphic>
      </p:graphicFrame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A61652A9-0F98-2A1F-03B2-34C672781C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046717"/>
              </p:ext>
            </p:extLst>
          </p:nvPr>
        </p:nvGraphicFramePr>
        <p:xfrm>
          <a:off x="838200" y="3721594"/>
          <a:ext cx="10515600" cy="274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1519245320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81392221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dirty="0"/>
                        <a:t>仓库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dirty="0"/>
                        <a:t>用途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35717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>
                          <a:hlinkClick r:id="rId4"/>
                        </a:rPr>
                        <a:t>hku-mars/FAST_LIO</a:t>
                      </a:r>
                      <a:endParaRPr lang="zh-CN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/>
                        <a:t>FAST-LIO2 原项目，融合雷达与 IMU，实现定位和建图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33661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>
                          <a:hlinkClick r:id="rId5"/>
                        </a:rPr>
                        <a:t>Ericsii/FAST_LIO_ROS2</a:t>
                      </a:r>
                      <a:endParaRPr lang="zh-CN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/>
                        <a:t>项目内 FAST-LIO 代码的 README 指向的 ROS2 分支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132419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>
                          <a:hlinkClick r:id="rId6"/>
                        </a:rPr>
                        <a:t>unitreerobotics/unilidar_sdk2</a:t>
                      </a:r>
                      <a:endParaRPr lang="zh-CN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/>
                        <a:t>宇树 L2 激光雷达 SDK，包含 ROS2 驱动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28987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>
                          <a:hlinkClick r:id="rId7"/>
                        </a:rPr>
                        <a:t>ros-navigation/navigation2</a:t>
                      </a:r>
                      <a:endParaRPr lang="zh-CN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/>
                        <a:t>Nav2 导航框架，负责路径规划与运动控制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408779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dirty="0">
                          <a:hlinkClick r:id="rId8"/>
                        </a:rPr>
                        <a:t>LihanChen2004/pcd2pgm</a:t>
                      </a:r>
                      <a:endParaRPr lang="zh-C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dirty="0"/>
                        <a:t>将 PCD 点云转换为导航使用的二维栅格地图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4420128"/>
                  </a:ext>
                </a:extLst>
              </a:tr>
            </a:tbl>
          </a:graphicData>
        </a:graphic>
      </p:graphicFrame>
      <p:sp>
        <p:nvSpPr>
          <p:cNvPr id="10" name="文本框 9">
            <a:extLst>
              <a:ext uri="{FF2B5EF4-FFF2-40B4-BE49-F238E27FC236}">
                <a16:creationId xmlns:a16="http://schemas.microsoft.com/office/drawing/2014/main" id="{C38B0DA4-1593-F3C8-4AF6-40422D14116E}"/>
              </a:ext>
            </a:extLst>
          </p:cNvPr>
          <p:cNvSpPr txBox="1"/>
          <p:nvPr/>
        </p:nvSpPr>
        <p:spPr>
          <a:xfrm>
            <a:off x="3048000" y="126593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zh-CN" dirty="0"/>
              <a:t>视觉识别</a:t>
            </a:r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FAEF38A-222C-99B7-1F74-9DA97700B63C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zh-CN" dirty="0"/>
              <a:t>定位导航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73541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026任务赛调试 (1)">
            <a:hlinkClick r:id="" action="ppaction://media"/>
            <a:extLst>
              <a:ext uri="{FF2B5EF4-FFF2-40B4-BE49-F238E27FC236}">
                <a16:creationId xmlns:a16="http://schemas.microsoft.com/office/drawing/2014/main" id="{FAB7ACB1-A22D-6DC1-101D-4749603131E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3AB06B1-53DB-74F7-A833-035A389695B9}"/>
              </a:ext>
            </a:extLst>
          </p:cNvPr>
          <p:cNvSpPr txBox="1"/>
          <p:nvPr/>
        </p:nvSpPr>
        <p:spPr>
          <a:xfrm>
            <a:off x="71450" y="1607126"/>
            <a:ext cx="365837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dirty="0"/>
              <a:t>演示视频</a:t>
            </a:r>
            <a:endParaRPr lang="en-US" altLang="zh-CN" sz="3200" dirty="0"/>
          </a:p>
          <a:p>
            <a:r>
              <a:rPr lang="zh-CN" altLang="en-US" sz="3200" dirty="0"/>
              <a:t>（</a:t>
            </a:r>
            <a:r>
              <a:rPr lang="en-US" altLang="zh-CN" sz="3200" dirty="0" err="1"/>
              <a:t>Gsing</a:t>
            </a:r>
            <a:r>
              <a:rPr lang="zh-CN" altLang="en-US" sz="3200" dirty="0"/>
              <a:t>比赛调试）</a:t>
            </a:r>
          </a:p>
        </p:txBody>
      </p:sp>
    </p:spTree>
    <p:extLst>
      <p:ext uri="{BB962C8B-B14F-4D97-AF65-F5344CB8AC3E}">
        <p14:creationId xmlns:p14="http://schemas.microsoft.com/office/powerpoint/2010/main" val="1288696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7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E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ziu9ja-64-30">
            <a:extLst>
              <a:ext uri="{FF2B5EF4-FFF2-40B4-BE49-F238E27FC236}">
                <a16:creationId xmlns:a16="http://schemas.microsoft.com/office/drawing/2014/main" id="{0D0CAEA0-7417-4165-B1FE-5BE69BFB8F6C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0287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500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rPr>
              <a:t>第一部分</a:t>
            </a:r>
          </a:p>
        </p:txBody>
      </p:sp>
      <p:sp>
        <p:nvSpPr>
          <p:cNvPr id="2" name="text-ziu9ja-64-80">
            <a:extLst>
              <a:ext uri="{FF2B5EF4-FFF2-40B4-BE49-F238E27FC236}">
                <a16:creationId xmlns:a16="http://schemas.microsoft.com/office/drawing/2014/main" id="{60A7DC8D-106F-4EE2-826E-46F5D621F398}"/>
              </a:ext>
            </a:extLst>
          </p:cNvPr>
          <p:cNvSpPr>
            <a:spLocks noGrp="1"/>
          </p:cNvSpPr>
          <p:nvPr/>
        </p:nvSpPr>
        <p:spPr>
          <a:xfrm>
            <a:off x="609600" y="762000"/>
            <a:ext cx="109347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视觉识别</a:t>
            </a:r>
          </a:p>
        </p:txBody>
      </p:sp>
      <p:sp>
        <p:nvSpPr>
          <p:cNvPr id="3" name="text-ziu9ja-1150-665">
            <a:extLst>
              <a:ext uri="{FF2B5EF4-FFF2-40B4-BE49-F238E27FC236}">
                <a16:creationId xmlns:a16="http://schemas.microsoft.com/office/drawing/2014/main" id="{B4F5E3E7-28D8-44F5-BF84-CDD0C3311ACE}"/>
              </a:ext>
            </a:extLst>
          </p:cNvPr>
          <p:cNvSpPr>
            <a:spLocks noGrp="1"/>
          </p:cNvSpPr>
          <p:nvPr/>
        </p:nvSpPr>
        <p:spPr>
          <a:xfrm>
            <a:off x="10953750" y="6334125"/>
            <a:ext cx="6096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r">
              <a:defRPr sz="1275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" name="text-ziu9ja-64-232">
            <a:extLst>
              <a:ext uri="{FF2B5EF4-FFF2-40B4-BE49-F238E27FC236}">
                <a16:creationId xmlns:a16="http://schemas.microsoft.com/office/drawing/2014/main" id="{1719E660-3C8C-467F-ACB0-E969C5A6FEC6}"/>
              </a:ext>
            </a:extLst>
          </p:cNvPr>
          <p:cNvSpPr>
            <a:spLocks noGrp="1"/>
          </p:cNvSpPr>
          <p:nvPr/>
        </p:nvSpPr>
        <p:spPr>
          <a:xfrm>
            <a:off x="609600" y="2209800"/>
            <a:ext cx="4095750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看见目标</a:t>
            </a:r>
          </a:p>
          <a:p>
            <a:pPr algn="l"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判断是什么</a:t>
            </a:r>
          </a:p>
        </p:txBody>
      </p:sp>
      <p:sp>
        <p:nvSpPr>
          <p:cNvPr id="5" name="text-ziu9ja-64-430">
            <a:extLst>
              <a:ext uri="{FF2B5EF4-FFF2-40B4-BE49-F238E27FC236}">
                <a16:creationId xmlns:a16="http://schemas.microsoft.com/office/drawing/2014/main" id="{C4405881-9827-4FC2-9AC3-A6D04FCD297D}"/>
              </a:ext>
            </a:extLst>
          </p:cNvPr>
          <p:cNvSpPr>
            <a:spLocks noGrp="1"/>
          </p:cNvSpPr>
          <p:nvPr/>
        </p:nvSpPr>
        <p:spPr>
          <a:xfrm>
            <a:off x="609600" y="4095750"/>
            <a:ext cx="447675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175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rPr>
              <a:t>相机图像是输入</a:t>
            </a:r>
          </a:p>
          <a:p>
            <a:pPr algn="l">
              <a:defRPr sz="2175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rPr>
              <a:t>类别与目标位置是输出</a:t>
            </a:r>
          </a:p>
        </p:txBody>
      </p:sp>
      <p:pic>
        <p:nvPicPr>
          <p:cNvPr id="6" name="Embedded video: 2025-12-26-yolo-1500.mp4">
            <a:extLst>
              <a:ext uri="{FF2B5EF4-FFF2-40B4-BE49-F238E27FC236}">
                <a16:creationId xmlns:a16="http://schemas.microsoft.com/office/drawing/2014/main" id="{D0FEA675-60AF-4FB9-ABC6-0F48FC9D731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/>
        </p:blipFill>
        <p:spPr>
          <a:xfrm>
            <a:off x="5607050" y="1780886"/>
            <a:ext cx="5664200" cy="4248150"/>
          </a:xfrm>
          <a:prstGeom prst="rect">
            <a:avLst/>
          </a:prstGeom>
        </p:spPr>
      </p:pic>
      <p:sp>
        <p:nvSpPr>
          <p:cNvPr id="7" name="text-ziu9ja-556-630">
            <a:extLst>
              <a:ext uri="{FF2B5EF4-FFF2-40B4-BE49-F238E27FC236}">
                <a16:creationId xmlns:a16="http://schemas.microsoft.com/office/drawing/2014/main" id="{F82FD73F-BB3F-47E8-9464-B6773992F93A}"/>
              </a:ext>
            </a:extLst>
          </p:cNvPr>
          <p:cNvSpPr>
            <a:spLocks noGrp="1"/>
          </p:cNvSpPr>
          <p:nvPr/>
        </p:nvSpPr>
        <p:spPr>
          <a:xfrm>
            <a:off x="5295900" y="6000750"/>
            <a:ext cx="62865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500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rPr>
              <a:t>物资检测演示（YOLO）</a:t>
            </a:r>
          </a:p>
        </p:txBody>
      </p:sp>
    </p:spTree>
    <p:extLst>
      <p:ext uri="{BB962C8B-B14F-4D97-AF65-F5344CB8AC3E}">
        <p14:creationId xmlns:p14="http://schemas.microsoft.com/office/powerpoint/2010/main" val="1904919020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-ir9rdq-64-30">
            <a:extLst>
              <a:ext uri="{FF2B5EF4-FFF2-40B4-BE49-F238E27FC236}">
                <a16:creationId xmlns:a16="http://schemas.microsoft.com/office/drawing/2014/main" id="{BAD28E3D-BA19-41A1-8C38-851E8D5DA5CA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0287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视觉识别</a:t>
            </a:r>
          </a:p>
        </p:txBody>
      </p:sp>
      <p:sp>
        <p:nvSpPr>
          <p:cNvPr id="2" name="text-ir9rdq-64-80">
            <a:extLst>
              <a:ext uri="{FF2B5EF4-FFF2-40B4-BE49-F238E27FC236}">
                <a16:creationId xmlns:a16="http://schemas.microsoft.com/office/drawing/2014/main" id="{BE746EBC-16B8-4D12-BA53-7C8C336ADA4C}"/>
              </a:ext>
            </a:extLst>
          </p:cNvPr>
          <p:cNvSpPr>
            <a:spLocks noGrp="1"/>
          </p:cNvSpPr>
          <p:nvPr/>
        </p:nvSpPr>
        <p:spPr>
          <a:xfrm>
            <a:off x="609600" y="762000"/>
            <a:ext cx="109347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rPr>
              <a:t>YOLO 的识别结果</a:t>
            </a:r>
          </a:p>
        </p:txBody>
      </p:sp>
      <p:sp>
        <p:nvSpPr>
          <p:cNvPr id="3" name="text-ir9rdq-1150-665">
            <a:extLst>
              <a:ext uri="{FF2B5EF4-FFF2-40B4-BE49-F238E27FC236}">
                <a16:creationId xmlns:a16="http://schemas.microsoft.com/office/drawing/2014/main" id="{3E999DF4-AADB-48B0-9D38-578A9F64D1AC}"/>
              </a:ext>
            </a:extLst>
          </p:cNvPr>
          <p:cNvSpPr>
            <a:spLocks noGrp="1"/>
          </p:cNvSpPr>
          <p:nvPr/>
        </p:nvSpPr>
        <p:spPr>
          <a:xfrm>
            <a:off x="10953750" y="6334125"/>
            <a:ext cx="6096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r">
              <a:def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5" name="text-ir9rdq-850-192">
            <a:extLst>
              <a:ext uri="{FF2B5EF4-FFF2-40B4-BE49-F238E27FC236}">
                <a16:creationId xmlns:a16="http://schemas.microsoft.com/office/drawing/2014/main" id="{93866995-DE49-4E08-98BE-7ED50B73841A}"/>
              </a:ext>
            </a:extLst>
          </p:cNvPr>
          <p:cNvSpPr>
            <a:spLocks noGrp="1"/>
          </p:cNvSpPr>
          <p:nvPr/>
        </p:nvSpPr>
        <p:spPr>
          <a:xfrm>
            <a:off x="8096250" y="1828800"/>
            <a:ext cx="33147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2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rPr>
              <a:t>类别</a:t>
            </a:r>
          </a:p>
        </p:txBody>
      </p:sp>
      <p:sp>
        <p:nvSpPr>
          <p:cNvPr id="6" name="text-ir9rdq-850-241">
            <a:extLst>
              <a:ext uri="{FF2B5EF4-FFF2-40B4-BE49-F238E27FC236}">
                <a16:creationId xmlns:a16="http://schemas.microsoft.com/office/drawing/2014/main" id="{89BDAAC3-EE7F-4F09-866B-8844F05CD9A4}"/>
              </a:ext>
            </a:extLst>
          </p:cNvPr>
          <p:cNvSpPr>
            <a:spLocks noGrp="1"/>
          </p:cNvSpPr>
          <p:nvPr/>
        </p:nvSpPr>
        <p:spPr>
          <a:xfrm>
            <a:off x="8096250" y="2295525"/>
            <a:ext cx="33147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它是什么，例如物资类别</a:t>
            </a:r>
          </a:p>
        </p:txBody>
      </p:sp>
      <p:sp>
        <p:nvSpPr>
          <p:cNvPr id="7" name="text-ir9rdq-850-320">
            <a:extLst>
              <a:ext uri="{FF2B5EF4-FFF2-40B4-BE49-F238E27FC236}">
                <a16:creationId xmlns:a16="http://schemas.microsoft.com/office/drawing/2014/main" id="{3D044247-FE85-40D4-A5B0-9382AEDF1B28}"/>
              </a:ext>
            </a:extLst>
          </p:cNvPr>
          <p:cNvSpPr>
            <a:spLocks noGrp="1"/>
          </p:cNvSpPr>
          <p:nvPr/>
        </p:nvSpPr>
        <p:spPr>
          <a:xfrm>
            <a:off x="8096250" y="3048000"/>
            <a:ext cx="33147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2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rPr>
              <a:t>检测框</a:t>
            </a:r>
          </a:p>
        </p:txBody>
      </p:sp>
      <p:sp>
        <p:nvSpPr>
          <p:cNvPr id="8" name="text-ir9rdq-850-369">
            <a:extLst>
              <a:ext uri="{FF2B5EF4-FFF2-40B4-BE49-F238E27FC236}">
                <a16:creationId xmlns:a16="http://schemas.microsoft.com/office/drawing/2014/main" id="{5749C55B-D667-4127-8D04-AA5D86D14A52}"/>
              </a:ext>
            </a:extLst>
          </p:cNvPr>
          <p:cNvSpPr>
            <a:spLocks noGrp="1"/>
          </p:cNvSpPr>
          <p:nvPr/>
        </p:nvSpPr>
        <p:spPr>
          <a:xfrm>
            <a:off x="8096250" y="3514725"/>
            <a:ext cx="33147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它在图像中的像素位置</a:t>
            </a:r>
          </a:p>
        </p:txBody>
      </p:sp>
      <p:sp>
        <p:nvSpPr>
          <p:cNvPr id="9" name="text-ir9rdq-850-448">
            <a:extLst>
              <a:ext uri="{FF2B5EF4-FFF2-40B4-BE49-F238E27FC236}">
                <a16:creationId xmlns:a16="http://schemas.microsoft.com/office/drawing/2014/main" id="{56ED8C74-4668-4401-8D64-8F8B2DDFF29F}"/>
              </a:ext>
            </a:extLst>
          </p:cNvPr>
          <p:cNvSpPr>
            <a:spLocks noGrp="1"/>
          </p:cNvSpPr>
          <p:nvPr/>
        </p:nvSpPr>
        <p:spPr>
          <a:xfrm>
            <a:off x="8096250" y="4267200"/>
            <a:ext cx="33147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2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rPr>
              <a:t>置信度</a:t>
            </a:r>
          </a:p>
        </p:txBody>
      </p:sp>
      <p:sp>
        <p:nvSpPr>
          <p:cNvPr id="10" name="text-ir9rdq-850-497">
            <a:extLst>
              <a:ext uri="{FF2B5EF4-FFF2-40B4-BE49-F238E27FC236}">
                <a16:creationId xmlns:a16="http://schemas.microsoft.com/office/drawing/2014/main" id="{7BF499DC-ADCC-4E37-9D63-651C804E9816}"/>
              </a:ext>
            </a:extLst>
          </p:cNvPr>
          <p:cNvSpPr>
            <a:spLocks noGrp="1"/>
          </p:cNvSpPr>
          <p:nvPr/>
        </p:nvSpPr>
        <p:spPr>
          <a:xfrm>
            <a:off x="8096250" y="4733925"/>
            <a:ext cx="33147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模型对这次判断的评分</a:t>
            </a:r>
          </a:p>
        </p:txBody>
      </p:sp>
      <p:sp>
        <p:nvSpPr>
          <p:cNvPr id="11" name="text-ir9rdq-64-622">
            <a:extLst>
              <a:ext uri="{FF2B5EF4-FFF2-40B4-BE49-F238E27FC236}">
                <a16:creationId xmlns:a16="http://schemas.microsoft.com/office/drawing/2014/main" id="{749CA3A1-1C00-4027-A31B-295F907E7C82}"/>
              </a:ext>
            </a:extLst>
          </p:cNvPr>
          <p:cNvSpPr>
            <a:spLocks noGrp="1"/>
          </p:cNvSpPr>
          <p:nvPr/>
        </p:nvSpPr>
        <p:spPr>
          <a:xfrm>
            <a:off x="609600" y="5924550"/>
            <a:ext cx="106680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9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rPr>
              <a:t>检测框提供图像位置，距离和抓取坐标还需要额外计算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9BE698F9-BB5E-BE4C-7465-E656E13891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07" y="1648703"/>
            <a:ext cx="7152129" cy="403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168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o3u96b-64-30">
            <a:extLst>
              <a:ext uri="{FF2B5EF4-FFF2-40B4-BE49-F238E27FC236}">
                <a16:creationId xmlns:a16="http://schemas.microsoft.com/office/drawing/2014/main" id="{783CFB7B-1398-411F-9A45-78E373C9F431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0287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视觉识别</a:t>
            </a:r>
          </a:p>
        </p:txBody>
      </p:sp>
      <p:sp>
        <p:nvSpPr>
          <p:cNvPr id="2" name="text-o3u96b-64-80">
            <a:extLst>
              <a:ext uri="{FF2B5EF4-FFF2-40B4-BE49-F238E27FC236}">
                <a16:creationId xmlns:a16="http://schemas.microsoft.com/office/drawing/2014/main" id="{08D71356-D4A5-449F-B882-63C8ADCD6279}"/>
              </a:ext>
            </a:extLst>
          </p:cNvPr>
          <p:cNvSpPr>
            <a:spLocks noGrp="1"/>
          </p:cNvSpPr>
          <p:nvPr/>
        </p:nvSpPr>
        <p:spPr>
          <a:xfrm>
            <a:off x="609600" y="762000"/>
            <a:ext cx="109347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rPr>
              <a:t>数据集与标注</a:t>
            </a:r>
          </a:p>
        </p:txBody>
      </p:sp>
      <p:sp>
        <p:nvSpPr>
          <p:cNvPr id="3" name="text-o3u96b-1150-665">
            <a:extLst>
              <a:ext uri="{FF2B5EF4-FFF2-40B4-BE49-F238E27FC236}">
                <a16:creationId xmlns:a16="http://schemas.microsoft.com/office/drawing/2014/main" id="{647963FA-DA02-4FBE-A671-4181A6897462}"/>
              </a:ext>
            </a:extLst>
          </p:cNvPr>
          <p:cNvSpPr>
            <a:spLocks noGrp="1"/>
          </p:cNvSpPr>
          <p:nvPr/>
        </p:nvSpPr>
        <p:spPr>
          <a:xfrm>
            <a:off x="10953750" y="6334125"/>
            <a:ext cx="6096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r">
              <a:def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6FEED1A-19F4-4AC9-9F47-06BDAEAB65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09600" y="1874758"/>
            <a:ext cx="7200900" cy="3870484"/>
          </a:xfrm>
          <a:prstGeom prst="rect">
            <a:avLst/>
          </a:prstGeom>
        </p:spPr>
      </p:pic>
      <p:sp>
        <p:nvSpPr>
          <p:cNvPr id="5" name="text-o3u96b-860-192">
            <a:extLst>
              <a:ext uri="{FF2B5EF4-FFF2-40B4-BE49-F238E27FC236}">
                <a16:creationId xmlns:a16="http://schemas.microsoft.com/office/drawing/2014/main" id="{3F4BA67D-94B9-4D13-83B6-99BCC76E1EB3}"/>
              </a:ext>
            </a:extLst>
          </p:cNvPr>
          <p:cNvSpPr>
            <a:spLocks noGrp="1"/>
          </p:cNvSpPr>
          <p:nvPr/>
        </p:nvSpPr>
        <p:spPr>
          <a:xfrm>
            <a:off x="8191500" y="1828800"/>
            <a:ext cx="3352800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325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rPr>
              <a:t>数据来自实际场景</a:t>
            </a:r>
          </a:p>
        </p:txBody>
      </p:sp>
      <p:sp>
        <p:nvSpPr>
          <p:cNvPr id="6" name="text-o3u96b-860-306">
            <a:extLst>
              <a:ext uri="{FF2B5EF4-FFF2-40B4-BE49-F238E27FC236}">
                <a16:creationId xmlns:a16="http://schemas.microsoft.com/office/drawing/2014/main" id="{C4915EE3-0F07-4981-A2F2-FE3136E66C2F}"/>
              </a:ext>
            </a:extLst>
          </p:cNvPr>
          <p:cNvSpPr>
            <a:spLocks noGrp="1"/>
          </p:cNvSpPr>
          <p:nvPr/>
        </p:nvSpPr>
        <p:spPr>
          <a:xfrm>
            <a:off x="8191500" y="2914650"/>
            <a:ext cx="3333750" cy="2914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采集不同距离、角度和光照</a:t>
            </a:r>
          </a:p>
          <a:p>
            <a:endParaRPr sz="1950" b="0">
              <a:solidFill>
                <a:srgbClr val="587087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统一类别名称与标注规则</a:t>
            </a:r>
          </a:p>
          <a:p>
            <a:endParaRPr sz="1950" b="0">
              <a:solidFill>
                <a:srgbClr val="587087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训练集与验证集分开</a:t>
            </a:r>
          </a:p>
          <a:p>
            <a:endParaRPr sz="1950" b="0">
              <a:solidFill>
                <a:srgbClr val="587087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检查漏标、错标和框的位置</a:t>
            </a:r>
          </a:p>
        </p:txBody>
      </p:sp>
      <p:sp>
        <p:nvSpPr>
          <p:cNvPr id="7" name="text-o3u96b-64-623">
            <a:extLst>
              <a:ext uri="{FF2B5EF4-FFF2-40B4-BE49-F238E27FC236}">
                <a16:creationId xmlns:a16="http://schemas.microsoft.com/office/drawing/2014/main" id="{C01C16EC-0F7D-4A6C-BD21-F765E1B6CD26}"/>
              </a:ext>
            </a:extLst>
          </p:cNvPr>
          <p:cNvSpPr>
            <a:spLocks noGrp="1"/>
          </p:cNvSpPr>
          <p:nvPr/>
        </p:nvSpPr>
        <p:spPr>
          <a:xfrm>
            <a:off x="609600" y="5934075"/>
            <a:ext cx="6667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800" b="0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007F98"/>
                </a:solidFill>
                <a:latin typeface="Microsoft YaHei"/>
                <a:ea typeface="Microsoft YaHei"/>
                <a:cs typeface="Microsoft YaHei"/>
                <a:hlinkClick r:id="rId4"/>
              </a:rPr>
              <a:t>X-AnyLabeling 项目仓库</a:t>
            </a:r>
          </a:p>
        </p:txBody>
      </p:sp>
    </p:spTree>
    <p:extLst>
      <p:ext uri="{BB962C8B-B14F-4D97-AF65-F5344CB8AC3E}">
        <p14:creationId xmlns:p14="http://schemas.microsoft.com/office/powerpoint/2010/main" val="1615715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-0qlq39-64-30">
            <a:extLst>
              <a:ext uri="{FF2B5EF4-FFF2-40B4-BE49-F238E27FC236}">
                <a16:creationId xmlns:a16="http://schemas.microsoft.com/office/drawing/2014/main" id="{E0BCBA30-19E2-4250-8213-B21348198157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0287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视觉识别</a:t>
            </a:r>
          </a:p>
        </p:txBody>
      </p:sp>
      <p:sp>
        <p:nvSpPr>
          <p:cNvPr id="2" name="text-0qlq39-64-80">
            <a:extLst>
              <a:ext uri="{FF2B5EF4-FFF2-40B4-BE49-F238E27FC236}">
                <a16:creationId xmlns:a16="http://schemas.microsoft.com/office/drawing/2014/main" id="{F55EA047-3D7E-4FB0-A143-691B2F961803}"/>
              </a:ext>
            </a:extLst>
          </p:cNvPr>
          <p:cNvSpPr>
            <a:spLocks noGrp="1"/>
          </p:cNvSpPr>
          <p:nvPr/>
        </p:nvSpPr>
        <p:spPr>
          <a:xfrm>
            <a:off x="609600" y="762000"/>
            <a:ext cx="109347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rPr>
              <a:t>一个识别项目的工作流程</a:t>
            </a:r>
          </a:p>
        </p:txBody>
      </p:sp>
      <p:sp>
        <p:nvSpPr>
          <p:cNvPr id="3" name="text-0qlq39-1150-665">
            <a:extLst>
              <a:ext uri="{FF2B5EF4-FFF2-40B4-BE49-F238E27FC236}">
                <a16:creationId xmlns:a16="http://schemas.microsoft.com/office/drawing/2014/main" id="{3C82ED01-252C-4E3C-B5C0-7397CF674958}"/>
              </a:ext>
            </a:extLst>
          </p:cNvPr>
          <p:cNvSpPr>
            <a:spLocks noGrp="1"/>
          </p:cNvSpPr>
          <p:nvPr/>
        </p:nvSpPr>
        <p:spPr>
          <a:xfrm>
            <a:off x="10953750" y="6334125"/>
            <a:ext cx="6096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r">
              <a:def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4" name="text-0qlq39-64-193">
            <a:extLst>
              <a:ext uri="{FF2B5EF4-FFF2-40B4-BE49-F238E27FC236}">
                <a16:creationId xmlns:a16="http://schemas.microsoft.com/office/drawing/2014/main" id="{953DA039-BF5F-44F6-B444-B988385CBEBC}"/>
              </a:ext>
            </a:extLst>
          </p:cNvPr>
          <p:cNvSpPr>
            <a:spLocks noGrp="1"/>
          </p:cNvSpPr>
          <p:nvPr/>
        </p:nvSpPr>
        <p:spPr>
          <a:xfrm>
            <a:off x="609600" y="1838325"/>
            <a:ext cx="9525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34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-0qlq39-204-195">
            <a:extLst>
              <a:ext uri="{FF2B5EF4-FFF2-40B4-BE49-F238E27FC236}">
                <a16:creationId xmlns:a16="http://schemas.microsoft.com/office/drawing/2014/main" id="{DB4AA036-A26B-45DF-A868-7E9E7DB225A4}"/>
              </a:ext>
            </a:extLst>
          </p:cNvPr>
          <p:cNvSpPr>
            <a:spLocks noGrp="1"/>
          </p:cNvSpPr>
          <p:nvPr/>
        </p:nvSpPr>
        <p:spPr>
          <a:xfrm>
            <a:off x="1943100" y="1857375"/>
            <a:ext cx="2952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475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rPr>
              <a:t>明确任务</a:t>
            </a:r>
          </a:p>
        </p:txBody>
      </p:sp>
      <p:sp>
        <p:nvSpPr>
          <p:cNvPr id="6" name="text-0qlq39-560-200">
            <a:extLst>
              <a:ext uri="{FF2B5EF4-FFF2-40B4-BE49-F238E27FC236}">
                <a16:creationId xmlns:a16="http://schemas.microsoft.com/office/drawing/2014/main" id="{186F7117-20E7-48C8-9FFB-917B50E2F311}"/>
              </a:ext>
            </a:extLst>
          </p:cNvPr>
          <p:cNvSpPr>
            <a:spLocks noGrp="1"/>
          </p:cNvSpPr>
          <p:nvPr/>
        </p:nvSpPr>
        <p:spPr>
          <a:xfrm>
            <a:off x="5334000" y="1905000"/>
            <a:ext cx="6096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1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确定目标类别、相机位置和使用距离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D9C9AC2-0CC1-4FA4-8A43-5DA5B4636CFE}"/>
              </a:ext>
            </a:extLst>
          </p:cNvPr>
          <p:cNvSpPr>
            <a:spLocks noGrp="1"/>
          </p:cNvSpPr>
          <p:nvPr/>
        </p:nvSpPr>
        <p:spPr>
          <a:xfrm>
            <a:off x="1943100" y="2628900"/>
            <a:ext cx="9467850" cy="19050"/>
          </a:xfrm>
          <a:prstGeom prst="rect">
            <a:avLst/>
          </a:prstGeom>
          <a:solidFill>
            <a:srgbClr val="D4DEE7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text-0qlq39-64-299">
            <a:extLst>
              <a:ext uri="{FF2B5EF4-FFF2-40B4-BE49-F238E27FC236}">
                <a16:creationId xmlns:a16="http://schemas.microsoft.com/office/drawing/2014/main" id="{C6DCDE66-F97D-4C49-A518-9BFEF41BD1F6}"/>
              </a:ext>
            </a:extLst>
          </p:cNvPr>
          <p:cNvSpPr>
            <a:spLocks noGrp="1"/>
          </p:cNvSpPr>
          <p:nvPr/>
        </p:nvSpPr>
        <p:spPr>
          <a:xfrm>
            <a:off x="609600" y="2847975"/>
            <a:ext cx="9525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34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text-0qlq39-204-301">
            <a:extLst>
              <a:ext uri="{FF2B5EF4-FFF2-40B4-BE49-F238E27FC236}">
                <a16:creationId xmlns:a16="http://schemas.microsoft.com/office/drawing/2014/main" id="{47C2861C-C73C-43D5-A149-3341471EE513}"/>
              </a:ext>
            </a:extLst>
          </p:cNvPr>
          <p:cNvSpPr>
            <a:spLocks noGrp="1"/>
          </p:cNvSpPr>
          <p:nvPr/>
        </p:nvSpPr>
        <p:spPr>
          <a:xfrm>
            <a:off x="1943100" y="2867025"/>
            <a:ext cx="2952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475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rPr>
              <a:t>采集与标注</a:t>
            </a:r>
          </a:p>
        </p:txBody>
      </p:sp>
      <p:sp>
        <p:nvSpPr>
          <p:cNvPr id="10" name="text-0qlq39-560-306">
            <a:extLst>
              <a:ext uri="{FF2B5EF4-FFF2-40B4-BE49-F238E27FC236}">
                <a16:creationId xmlns:a16="http://schemas.microsoft.com/office/drawing/2014/main" id="{C8DDEF35-8BC1-4C33-8F98-9EF7ED4FB4E7}"/>
              </a:ext>
            </a:extLst>
          </p:cNvPr>
          <p:cNvSpPr>
            <a:spLocks noGrp="1"/>
          </p:cNvSpPr>
          <p:nvPr/>
        </p:nvSpPr>
        <p:spPr>
          <a:xfrm>
            <a:off x="5334000" y="2914650"/>
            <a:ext cx="6096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1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保存现场图像，按统一规则标注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F11F2E6-64B2-4FC5-819A-68E200670361}"/>
              </a:ext>
            </a:extLst>
          </p:cNvPr>
          <p:cNvSpPr>
            <a:spLocks noGrp="1"/>
          </p:cNvSpPr>
          <p:nvPr/>
        </p:nvSpPr>
        <p:spPr>
          <a:xfrm>
            <a:off x="1943100" y="3638550"/>
            <a:ext cx="9467850" cy="19050"/>
          </a:xfrm>
          <a:prstGeom prst="rect">
            <a:avLst/>
          </a:prstGeom>
          <a:solidFill>
            <a:srgbClr val="D4DEE7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text-0qlq39-64-405">
            <a:extLst>
              <a:ext uri="{FF2B5EF4-FFF2-40B4-BE49-F238E27FC236}">
                <a16:creationId xmlns:a16="http://schemas.microsoft.com/office/drawing/2014/main" id="{3229D5D0-81FA-4FE1-981D-25DAA1339F24}"/>
              </a:ext>
            </a:extLst>
          </p:cNvPr>
          <p:cNvSpPr>
            <a:spLocks noGrp="1"/>
          </p:cNvSpPr>
          <p:nvPr/>
        </p:nvSpPr>
        <p:spPr>
          <a:xfrm>
            <a:off x="609600" y="3857625"/>
            <a:ext cx="9525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34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3" name="text-0qlq39-204-407">
            <a:extLst>
              <a:ext uri="{FF2B5EF4-FFF2-40B4-BE49-F238E27FC236}">
                <a16:creationId xmlns:a16="http://schemas.microsoft.com/office/drawing/2014/main" id="{1C401FC3-6373-4556-85FD-5C9B76DB087D}"/>
              </a:ext>
            </a:extLst>
          </p:cNvPr>
          <p:cNvSpPr>
            <a:spLocks noGrp="1"/>
          </p:cNvSpPr>
          <p:nvPr/>
        </p:nvSpPr>
        <p:spPr>
          <a:xfrm>
            <a:off x="1943100" y="3876675"/>
            <a:ext cx="2952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475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rPr>
              <a:t>训练与验证</a:t>
            </a:r>
          </a:p>
        </p:txBody>
      </p:sp>
      <p:sp>
        <p:nvSpPr>
          <p:cNvPr id="14" name="text-0qlq39-560-412">
            <a:extLst>
              <a:ext uri="{FF2B5EF4-FFF2-40B4-BE49-F238E27FC236}">
                <a16:creationId xmlns:a16="http://schemas.microsoft.com/office/drawing/2014/main" id="{2A17E6AC-5D95-49D2-957E-BA0A3B2A5C7E}"/>
              </a:ext>
            </a:extLst>
          </p:cNvPr>
          <p:cNvSpPr>
            <a:spLocks noGrp="1"/>
          </p:cNvSpPr>
          <p:nvPr/>
        </p:nvSpPr>
        <p:spPr>
          <a:xfrm>
            <a:off x="5334000" y="3924300"/>
            <a:ext cx="6096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1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训练模型，用独立数据检查识别效果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FD44CAA-2823-4532-BD14-36A3A3C7950C}"/>
              </a:ext>
            </a:extLst>
          </p:cNvPr>
          <p:cNvSpPr>
            <a:spLocks noGrp="1"/>
          </p:cNvSpPr>
          <p:nvPr/>
        </p:nvSpPr>
        <p:spPr>
          <a:xfrm>
            <a:off x="1943100" y="4648200"/>
            <a:ext cx="9467850" cy="19050"/>
          </a:xfrm>
          <a:prstGeom prst="rect">
            <a:avLst/>
          </a:prstGeom>
          <a:solidFill>
            <a:srgbClr val="D4DEE7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text-0qlq39-64-511">
            <a:extLst>
              <a:ext uri="{FF2B5EF4-FFF2-40B4-BE49-F238E27FC236}">
                <a16:creationId xmlns:a16="http://schemas.microsoft.com/office/drawing/2014/main" id="{53EDA91F-AFC7-4D38-841F-450195D11CC5}"/>
              </a:ext>
            </a:extLst>
          </p:cNvPr>
          <p:cNvSpPr>
            <a:spLocks noGrp="1"/>
          </p:cNvSpPr>
          <p:nvPr/>
        </p:nvSpPr>
        <p:spPr>
          <a:xfrm>
            <a:off x="609600" y="4867275"/>
            <a:ext cx="9525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34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7" name="text-0qlq39-204-513">
            <a:extLst>
              <a:ext uri="{FF2B5EF4-FFF2-40B4-BE49-F238E27FC236}">
                <a16:creationId xmlns:a16="http://schemas.microsoft.com/office/drawing/2014/main" id="{D0E9EFB0-446B-4CA3-9C3F-8B71D6D603F8}"/>
              </a:ext>
            </a:extLst>
          </p:cNvPr>
          <p:cNvSpPr>
            <a:spLocks noGrp="1"/>
          </p:cNvSpPr>
          <p:nvPr/>
        </p:nvSpPr>
        <p:spPr>
          <a:xfrm>
            <a:off x="1943100" y="4886325"/>
            <a:ext cx="2952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475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rPr>
              <a:t>部署与补数据</a:t>
            </a:r>
          </a:p>
        </p:txBody>
      </p:sp>
      <p:sp>
        <p:nvSpPr>
          <p:cNvPr id="18" name="text-0qlq39-560-518">
            <a:extLst>
              <a:ext uri="{FF2B5EF4-FFF2-40B4-BE49-F238E27FC236}">
                <a16:creationId xmlns:a16="http://schemas.microsoft.com/office/drawing/2014/main" id="{0936D5E0-FF17-4779-B2EA-F1CEC935C879}"/>
              </a:ext>
            </a:extLst>
          </p:cNvPr>
          <p:cNvSpPr>
            <a:spLocks noGrp="1"/>
          </p:cNvSpPr>
          <p:nvPr/>
        </p:nvSpPr>
        <p:spPr>
          <a:xfrm>
            <a:off x="5334000" y="4933950"/>
            <a:ext cx="6096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1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接入实时相机，把失败场景补回数据集</a:t>
            </a:r>
          </a:p>
        </p:txBody>
      </p:sp>
      <p:sp>
        <p:nvSpPr>
          <p:cNvPr id="19" name="text-0qlq39-204-636">
            <a:extLst>
              <a:ext uri="{FF2B5EF4-FFF2-40B4-BE49-F238E27FC236}">
                <a16:creationId xmlns:a16="http://schemas.microsoft.com/office/drawing/2014/main" id="{46157784-D961-473A-A62B-1E49654969F3}"/>
              </a:ext>
            </a:extLst>
          </p:cNvPr>
          <p:cNvSpPr>
            <a:spLocks noGrp="1"/>
          </p:cNvSpPr>
          <p:nvPr/>
        </p:nvSpPr>
        <p:spPr>
          <a:xfrm>
            <a:off x="1943100" y="6057900"/>
            <a:ext cx="947737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800" b="0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rPr>
              <a:t>训练得到模型权重后，仍需在机器人上进行实时测试</a:t>
            </a:r>
          </a:p>
        </p:txBody>
      </p:sp>
    </p:spTree>
    <p:extLst>
      <p:ext uri="{BB962C8B-B14F-4D97-AF65-F5344CB8AC3E}">
        <p14:creationId xmlns:p14="http://schemas.microsoft.com/office/powerpoint/2010/main" val="20665502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E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nak16g-64-30">
            <a:extLst>
              <a:ext uri="{FF2B5EF4-FFF2-40B4-BE49-F238E27FC236}">
                <a16:creationId xmlns:a16="http://schemas.microsoft.com/office/drawing/2014/main" id="{DB5C3FAE-6CE7-47B7-B1A6-9C60F5B4D74C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0287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500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rPr>
              <a:t>第二部分</a:t>
            </a:r>
          </a:p>
        </p:txBody>
      </p:sp>
      <p:sp>
        <p:nvSpPr>
          <p:cNvPr id="2" name="text-nak16g-64-80">
            <a:extLst>
              <a:ext uri="{FF2B5EF4-FFF2-40B4-BE49-F238E27FC236}">
                <a16:creationId xmlns:a16="http://schemas.microsoft.com/office/drawing/2014/main" id="{46C55C7F-A7CD-4190-A9AF-D98EA5F7C522}"/>
              </a:ext>
            </a:extLst>
          </p:cNvPr>
          <p:cNvSpPr>
            <a:spLocks noGrp="1"/>
          </p:cNvSpPr>
          <p:nvPr/>
        </p:nvSpPr>
        <p:spPr>
          <a:xfrm>
            <a:off x="609600" y="762000"/>
            <a:ext cx="109347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定位导航</a:t>
            </a:r>
          </a:p>
        </p:txBody>
      </p:sp>
      <p:sp>
        <p:nvSpPr>
          <p:cNvPr id="3" name="text-nak16g-1150-665">
            <a:extLst>
              <a:ext uri="{FF2B5EF4-FFF2-40B4-BE49-F238E27FC236}">
                <a16:creationId xmlns:a16="http://schemas.microsoft.com/office/drawing/2014/main" id="{C47BA3B1-C60C-4BDE-A3D0-AF068D1C1250}"/>
              </a:ext>
            </a:extLst>
          </p:cNvPr>
          <p:cNvSpPr>
            <a:spLocks noGrp="1"/>
          </p:cNvSpPr>
          <p:nvPr/>
        </p:nvSpPr>
        <p:spPr>
          <a:xfrm>
            <a:off x="10953750" y="6334125"/>
            <a:ext cx="6096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r">
              <a:defRPr sz="1275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4" name="text-nak16g-64-229">
            <a:extLst>
              <a:ext uri="{FF2B5EF4-FFF2-40B4-BE49-F238E27FC236}">
                <a16:creationId xmlns:a16="http://schemas.microsoft.com/office/drawing/2014/main" id="{140BEDFD-3379-4264-B0CE-7BBE5AB12A24}"/>
              </a:ext>
            </a:extLst>
          </p:cNvPr>
          <p:cNvSpPr>
            <a:spLocks noGrp="1"/>
          </p:cNvSpPr>
          <p:nvPr/>
        </p:nvSpPr>
        <p:spPr>
          <a:xfrm>
            <a:off x="609600" y="2181225"/>
            <a:ext cx="6191250" cy="1409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感知环境</a:t>
            </a:r>
          </a:p>
          <a:p>
            <a:pPr algn="l"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决定怎样到达</a:t>
            </a:r>
          </a:p>
        </p:txBody>
      </p:sp>
      <p:sp>
        <p:nvSpPr>
          <p:cNvPr id="5" name="text-nak16g-64-420">
            <a:extLst>
              <a:ext uri="{FF2B5EF4-FFF2-40B4-BE49-F238E27FC236}">
                <a16:creationId xmlns:a16="http://schemas.microsoft.com/office/drawing/2014/main" id="{C708A4B3-3F4C-4748-85D8-6A132AC8B946}"/>
              </a:ext>
            </a:extLst>
          </p:cNvPr>
          <p:cNvSpPr>
            <a:spLocks noGrp="1"/>
          </p:cNvSpPr>
          <p:nvPr/>
        </p:nvSpPr>
        <p:spPr>
          <a:xfrm>
            <a:off x="609600" y="4000500"/>
            <a:ext cx="5619750" cy="1009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175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rPr>
              <a:t>定位回答“我在哪里”</a:t>
            </a:r>
          </a:p>
          <a:p>
            <a:pPr algn="l">
              <a:defRPr sz="2175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rPr>
              <a:t>导航回答“怎样走过去”</a:t>
            </a:r>
          </a:p>
        </p:txBody>
      </p:sp>
      <p:pic>
        <p:nvPicPr>
          <p:cNvPr id="6" name="Embedded video: 定位导航.mp4">
            <a:extLst>
              <a:ext uri="{FF2B5EF4-FFF2-40B4-BE49-F238E27FC236}">
                <a16:creationId xmlns:a16="http://schemas.microsoft.com/office/drawing/2014/main" id="{98794043-B491-4B54-A831-CFB3E7CC68A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/>
        </p:blipFill>
        <p:spPr>
          <a:xfrm>
            <a:off x="7353929" y="1524000"/>
            <a:ext cx="4037341" cy="4733925"/>
          </a:xfrm>
          <a:prstGeom prst="rect">
            <a:avLst/>
          </a:prstGeom>
        </p:spPr>
      </p:pic>
      <p:sp>
        <p:nvSpPr>
          <p:cNvPr id="7" name="text-nak16g-64-581">
            <a:extLst>
              <a:ext uri="{FF2B5EF4-FFF2-40B4-BE49-F238E27FC236}">
                <a16:creationId xmlns:a16="http://schemas.microsoft.com/office/drawing/2014/main" id="{260A2EF8-23BD-4776-A639-B82DD82AFCAF}"/>
              </a:ext>
            </a:extLst>
          </p:cNvPr>
          <p:cNvSpPr>
            <a:spLocks noGrp="1"/>
          </p:cNvSpPr>
          <p:nvPr/>
        </p:nvSpPr>
        <p:spPr>
          <a:xfrm>
            <a:off x="609600" y="5534025"/>
            <a:ext cx="59055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875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rPr>
              <a:t>单击视频画面播放</a:t>
            </a:r>
          </a:p>
        </p:txBody>
      </p:sp>
    </p:spTree>
    <p:extLst>
      <p:ext uri="{BB962C8B-B14F-4D97-AF65-F5344CB8AC3E}">
        <p14:creationId xmlns:p14="http://schemas.microsoft.com/office/powerpoint/2010/main" val="1714159231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-8oddzc-64-30">
            <a:extLst>
              <a:ext uri="{FF2B5EF4-FFF2-40B4-BE49-F238E27FC236}">
                <a16:creationId xmlns:a16="http://schemas.microsoft.com/office/drawing/2014/main" id="{8CF16E9C-7EAC-4E5A-AFF0-8AB1D9397891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0287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定位导航</a:t>
            </a:r>
          </a:p>
        </p:txBody>
      </p:sp>
      <p:sp>
        <p:nvSpPr>
          <p:cNvPr id="2" name="text-8oddzc-64-80">
            <a:extLst>
              <a:ext uri="{FF2B5EF4-FFF2-40B4-BE49-F238E27FC236}">
                <a16:creationId xmlns:a16="http://schemas.microsoft.com/office/drawing/2014/main" id="{418D119D-B90E-4332-9205-8A1E5B6D3623}"/>
              </a:ext>
            </a:extLst>
          </p:cNvPr>
          <p:cNvSpPr>
            <a:spLocks noGrp="1"/>
          </p:cNvSpPr>
          <p:nvPr/>
        </p:nvSpPr>
        <p:spPr>
          <a:xfrm>
            <a:off x="609600" y="762000"/>
            <a:ext cx="109347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rPr>
              <a:t>激光雷达与 IMU</a:t>
            </a:r>
          </a:p>
        </p:txBody>
      </p:sp>
      <p:sp>
        <p:nvSpPr>
          <p:cNvPr id="3" name="text-8oddzc-1150-665">
            <a:extLst>
              <a:ext uri="{FF2B5EF4-FFF2-40B4-BE49-F238E27FC236}">
                <a16:creationId xmlns:a16="http://schemas.microsoft.com/office/drawing/2014/main" id="{03E18ACA-8CC2-435E-B08D-40AE9FDB52F8}"/>
              </a:ext>
            </a:extLst>
          </p:cNvPr>
          <p:cNvSpPr>
            <a:spLocks noGrp="1"/>
          </p:cNvSpPr>
          <p:nvPr/>
        </p:nvSpPr>
        <p:spPr>
          <a:xfrm>
            <a:off x="10953750" y="6334125"/>
            <a:ext cx="6096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r">
              <a:def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sp>
        <p:nvSpPr>
          <p:cNvPr id="5" name="text-8oddzc-827-194">
            <a:extLst>
              <a:ext uri="{FF2B5EF4-FFF2-40B4-BE49-F238E27FC236}">
                <a16:creationId xmlns:a16="http://schemas.microsoft.com/office/drawing/2014/main" id="{5242BCBE-0FEC-463C-ACEA-D3EEB766ED25}"/>
              </a:ext>
            </a:extLst>
          </p:cNvPr>
          <p:cNvSpPr>
            <a:spLocks noGrp="1"/>
          </p:cNvSpPr>
          <p:nvPr/>
        </p:nvSpPr>
        <p:spPr>
          <a:xfrm>
            <a:off x="7877175" y="1847850"/>
            <a:ext cx="36576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2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rPr>
              <a:t>激光雷达</a:t>
            </a:r>
          </a:p>
        </p:txBody>
      </p:sp>
      <p:sp>
        <p:nvSpPr>
          <p:cNvPr id="6" name="text-8oddzc-827-243">
            <a:extLst>
              <a:ext uri="{FF2B5EF4-FFF2-40B4-BE49-F238E27FC236}">
                <a16:creationId xmlns:a16="http://schemas.microsoft.com/office/drawing/2014/main" id="{AC9EEBAE-B3A8-4CDA-A16E-397BD3FF51FD}"/>
              </a:ext>
            </a:extLst>
          </p:cNvPr>
          <p:cNvSpPr>
            <a:spLocks noGrp="1"/>
          </p:cNvSpPr>
          <p:nvPr/>
        </p:nvSpPr>
        <p:spPr>
          <a:xfrm>
            <a:off x="7877175" y="2314575"/>
            <a:ext cx="36576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测量环境几何，形成三维点云</a:t>
            </a:r>
          </a:p>
        </p:txBody>
      </p:sp>
      <p:sp>
        <p:nvSpPr>
          <p:cNvPr id="7" name="text-8oddzc-827-323">
            <a:extLst>
              <a:ext uri="{FF2B5EF4-FFF2-40B4-BE49-F238E27FC236}">
                <a16:creationId xmlns:a16="http://schemas.microsoft.com/office/drawing/2014/main" id="{497E02E3-DFC6-4BFD-A26C-37238E310A7A}"/>
              </a:ext>
            </a:extLst>
          </p:cNvPr>
          <p:cNvSpPr>
            <a:spLocks noGrp="1"/>
          </p:cNvSpPr>
          <p:nvPr/>
        </p:nvSpPr>
        <p:spPr>
          <a:xfrm>
            <a:off x="7877175" y="3076575"/>
            <a:ext cx="36576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2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rPr>
              <a:t>IMU</a:t>
            </a:r>
          </a:p>
        </p:txBody>
      </p:sp>
      <p:sp>
        <p:nvSpPr>
          <p:cNvPr id="8" name="text-8oddzc-827-372">
            <a:extLst>
              <a:ext uri="{FF2B5EF4-FFF2-40B4-BE49-F238E27FC236}">
                <a16:creationId xmlns:a16="http://schemas.microsoft.com/office/drawing/2014/main" id="{E809E9B3-93FA-4FEB-A2F5-B91E8F825F4F}"/>
              </a:ext>
            </a:extLst>
          </p:cNvPr>
          <p:cNvSpPr>
            <a:spLocks noGrp="1"/>
          </p:cNvSpPr>
          <p:nvPr/>
        </p:nvSpPr>
        <p:spPr>
          <a:xfrm>
            <a:off x="7877175" y="3543300"/>
            <a:ext cx="36576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测量角速度与加速度</a:t>
            </a:r>
          </a:p>
          <a:p>
            <a: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辅助估计运动</a:t>
            </a:r>
          </a:p>
        </p:txBody>
      </p:sp>
      <p:sp>
        <p:nvSpPr>
          <p:cNvPr id="9" name="text-8oddzc-827-452">
            <a:extLst>
              <a:ext uri="{FF2B5EF4-FFF2-40B4-BE49-F238E27FC236}">
                <a16:creationId xmlns:a16="http://schemas.microsoft.com/office/drawing/2014/main" id="{5BC54DFD-CC22-402F-9271-523CE3DD2A6B}"/>
              </a:ext>
            </a:extLst>
          </p:cNvPr>
          <p:cNvSpPr>
            <a:spLocks noGrp="1"/>
          </p:cNvSpPr>
          <p:nvPr/>
        </p:nvSpPr>
        <p:spPr>
          <a:xfrm>
            <a:off x="7877175" y="4305300"/>
            <a:ext cx="36576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2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rPr>
              <a:t>传感器融合</a:t>
            </a:r>
          </a:p>
        </p:txBody>
      </p:sp>
      <p:sp>
        <p:nvSpPr>
          <p:cNvPr id="10" name="text-8oddzc-827-501">
            <a:extLst>
              <a:ext uri="{FF2B5EF4-FFF2-40B4-BE49-F238E27FC236}">
                <a16:creationId xmlns:a16="http://schemas.microsoft.com/office/drawing/2014/main" id="{C2AEB053-3188-437E-9B8B-293D89DDBF7D}"/>
              </a:ext>
            </a:extLst>
          </p:cNvPr>
          <p:cNvSpPr>
            <a:spLocks noGrp="1"/>
          </p:cNvSpPr>
          <p:nvPr/>
        </p:nvSpPr>
        <p:spPr>
          <a:xfrm>
            <a:off x="7877175" y="4772025"/>
            <a:ext cx="36576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融合观测</a:t>
            </a:r>
          </a:p>
          <a:p>
            <a: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持续估计机器人位姿</a:t>
            </a:r>
          </a:p>
        </p:txBody>
      </p:sp>
      <p:sp>
        <p:nvSpPr>
          <p:cNvPr id="11" name="text-8oddzc-64-625">
            <a:extLst>
              <a:ext uri="{FF2B5EF4-FFF2-40B4-BE49-F238E27FC236}">
                <a16:creationId xmlns:a16="http://schemas.microsoft.com/office/drawing/2014/main" id="{4C18F83E-3201-45D2-A3A9-143E5DF91299}"/>
              </a:ext>
            </a:extLst>
          </p:cNvPr>
          <p:cNvSpPr>
            <a:spLocks noGrp="1"/>
          </p:cNvSpPr>
          <p:nvPr/>
        </p:nvSpPr>
        <p:spPr>
          <a:xfrm>
            <a:off x="609600" y="5953125"/>
            <a:ext cx="68008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zh-CN" altLang="en-US" sz="1500" dirty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虎溪交创</a:t>
            </a:r>
            <a:r>
              <a:rPr sz="1500" b="0" dirty="0" err="1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示例点云</a:t>
            </a:r>
            <a:endParaRPr sz="1500" b="0" dirty="0">
              <a:solidFill>
                <a:srgbClr val="587087"/>
              </a:solidFill>
              <a:latin typeface="Microsoft YaHei"/>
              <a:ea typeface="Microsoft YaHei"/>
              <a:cs typeface="Microsoft YaHei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1D6B038E-DEAA-C621-A22C-5AFF29176F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98" y="1572058"/>
            <a:ext cx="6871855" cy="4294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2956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-xcgei3-64-30">
            <a:extLst>
              <a:ext uri="{FF2B5EF4-FFF2-40B4-BE49-F238E27FC236}">
                <a16:creationId xmlns:a16="http://schemas.microsoft.com/office/drawing/2014/main" id="{6C998364-7619-4CFA-A69E-3FC9DBD70EAC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0287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视觉识别</a:t>
            </a:r>
          </a:p>
        </p:txBody>
      </p:sp>
      <p:sp>
        <p:nvSpPr>
          <p:cNvPr id="2" name="text-xcgei3-64-80">
            <a:extLst>
              <a:ext uri="{FF2B5EF4-FFF2-40B4-BE49-F238E27FC236}">
                <a16:creationId xmlns:a16="http://schemas.microsoft.com/office/drawing/2014/main" id="{5762B7A9-D362-4BA0-B90D-88DE063EA92C}"/>
              </a:ext>
            </a:extLst>
          </p:cNvPr>
          <p:cNvSpPr>
            <a:spLocks noGrp="1"/>
          </p:cNvSpPr>
          <p:nvPr/>
        </p:nvSpPr>
        <p:spPr>
          <a:xfrm>
            <a:off x="609600" y="762000"/>
            <a:ext cx="109347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rPr>
              <a:t>识别结果怎样参与抓取</a:t>
            </a:r>
          </a:p>
        </p:txBody>
      </p:sp>
      <p:sp>
        <p:nvSpPr>
          <p:cNvPr id="3" name="text-xcgei3-1150-665">
            <a:extLst>
              <a:ext uri="{FF2B5EF4-FFF2-40B4-BE49-F238E27FC236}">
                <a16:creationId xmlns:a16="http://schemas.microsoft.com/office/drawing/2014/main" id="{D46D7BAA-20FD-401C-ADCB-247C8104B3C7}"/>
              </a:ext>
            </a:extLst>
          </p:cNvPr>
          <p:cNvSpPr>
            <a:spLocks noGrp="1"/>
          </p:cNvSpPr>
          <p:nvPr/>
        </p:nvSpPr>
        <p:spPr>
          <a:xfrm>
            <a:off x="10953750" y="6334125"/>
            <a:ext cx="6096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r">
              <a:def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1000FC7-E5C1-4166-94C9-5181D3B892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926727" y="1581150"/>
            <a:ext cx="3025095" cy="4610100"/>
          </a:xfrm>
          <a:prstGeom prst="rect">
            <a:avLst/>
          </a:prstGeom>
        </p:spPr>
      </p:pic>
      <p:sp>
        <p:nvSpPr>
          <p:cNvPr id="5" name="text-xcgei3-64-202">
            <a:extLst>
              <a:ext uri="{FF2B5EF4-FFF2-40B4-BE49-F238E27FC236}">
                <a16:creationId xmlns:a16="http://schemas.microsoft.com/office/drawing/2014/main" id="{57846C03-976A-452E-9EA7-9970B2991346}"/>
              </a:ext>
            </a:extLst>
          </p:cNvPr>
          <p:cNvSpPr>
            <a:spLocks noGrp="1"/>
          </p:cNvSpPr>
          <p:nvPr/>
        </p:nvSpPr>
        <p:spPr>
          <a:xfrm>
            <a:off x="609600" y="1924050"/>
            <a:ext cx="60198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2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rPr>
              <a:t>识别目标</a:t>
            </a:r>
          </a:p>
        </p:txBody>
      </p:sp>
      <p:sp>
        <p:nvSpPr>
          <p:cNvPr id="6" name="text-xcgei3-64-251">
            <a:extLst>
              <a:ext uri="{FF2B5EF4-FFF2-40B4-BE49-F238E27FC236}">
                <a16:creationId xmlns:a16="http://schemas.microsoft.com/office/drawing/2014/main" id="{D337DE78-3B94-405E-9F31-6D18D70D938A}"/>
              </a:ext>
            </a:extLst>
          </p:cNvPr>
          <p:cNvSpPr>
            <a:spLocks noGrp="1"/>
          </p:cNvSpPr>
          <p:nvPr/>
        </p:nvSpPr>
        <p:spPr>
          <a:xfrm>
            <a:off x="609600" y="2390775"/>
            <a:ext cx="60198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 dirty="0" err="1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选择要操作的目标</a:t>
            </a:r>
            <a:endParaRPr sz="1950" b="0" dirty="0">
              <a:solidFill>
                <a:srgbClr val="5870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text-xcgei3-64-336">
            <a:extLst>
              <a:ext uri="{FF2B5EF4-FFF2-40B4-BE49-F238E27FC236}">
                <a16:creationId xmlns:a16="http://schemas.microsoft.com/office/drawing/2014/main" id="{A5503CB7-389F-4D1A-8F1D-678AD1362354}"/>
              </a:ext>
            </a:extLst>
          </p:cNvPr>
          <p:cNvSpPr>
            <a:spLocks noGrp="1"/>
          </p:cNvSpPr>
          <p:nvPr/>
        </p:nvSpPr>
        <p:spPr>
          <a:xfrm>
            <a:off x="609600" y="3200400"/>
            <a:ext cx="60198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2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rPr>
              <a:t>计算空间位置</a:t>
            </a:r>
          </a:p>
        </p:txBody>
      </p:sp>
      <p:sp>
        <p:nvSpPr>
          <p:cNvPr id="8" name="text-xcgei3-64-385">
            <a:extLst>
              <a:ext uri="{FF2B5EF4-FFF2-40B4-BE49-F238E27FC236}">
                <a16:creationId xmlns:a16="http://schemas.microsoft.com/office/drawing/2014/main" id="{DD2C7488-E82C-459F-8B08-6E50732A9E90}"/>
              </a:ext>
            </a:extLst>
          </p:cNvPr>
          <p:cNvSpPr>
            <a:spLocks noGrp="1"/>
          </p:cNvSpPr>
          <p:nvPr/>
        </p:nvSpPr>
        <p:spPr>
          <a:xfrm>
            <a:off x="609600" y="3667125"/>
            <a:ext cx="60198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 dirty="0" err="1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结合点云</a:t>
            </a:r>
            <a:r>
              <a:rPr lang="zh-CN" altLang="en-US" sz="1950" b="0" dirty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和</a:t>
            </a:r>
            <a:r>
              <a:rPr lang="en-US" altLang="zh-CN" sz="1950" b="0" dirty="0" err="1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IMU</a:t>
            </a:r>
            <a:r>
              <a:rPr sz="1950" b="0" dirty="0" err="1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得到位置</a:t>
            </a:r>
            <a:endParaRPr sz="1950" b="0" dirty="0">
              <a:solidFill>
                <a:srgbClr val="5870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9" name="text-xcgei3-64-470">
            <a:extLst>
              <a:ext uri="{FF2B5EF4-FFF2-40B4-BE49-F238E27FC236}">
                <a16:creationId xmlns:a16="http://schemas.microsoft.com/office/drawing/2014/main" id="{B9A4320C-E67F-4018-B10B-AFE126207E50}"/>
              </a:ext>
            </a:extLst>
          </p:cNvPr>
          <p:cNvSpPr>
            <a:spLocks noGrp="1"/>
          </p:cNvSpPr>
          <p:nvPr/>
        </p:nvSpPr>
        <p:spPr>
          <a:xfrm>
            <a:off x="609600" y="4476750"/>
            <a:ext cx="60198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2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rPr>
              <a:t>转换并确认</a:t>
            </a:r>
          </a:p>
        </p:txBody>
      </p:sp>
      <p:sp>
        <p:nvSpPr>
          <p:cNvPr id="10" name="text-xcgei3-64-519">
            <a:extLst>
              <a:ext uri="{FF2B5EF4-FFF2-40B4-BE49-F238E27FC236}">
                <a16:creationId xmlns:a16="http://schemas.microsoft.com/office/drawing/2014/main" id="{26AC27D5-6812-4FFA-BB11-70A0CA544D97}"/>
              </a:ext>
            </a:extLst>
          </p:cNvPr>
          <p:cNvSpPr>
            <a:spLocks noGrp="1"/>
          </p:cNvSpPr>
          <p:nvPr/>
        </p:nvSpPr>
        <p:spPr>
          <a:xfrm>
            <a:off x="609600" y="4943475"/>
            <a:ext cx="60198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 dirty="0" err="1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换到机械臂坐标系，等待动作完成反馈</a:t>
            </a:r>
            <a:endParaRPr sz="1950" b="0" dirty="0">
              <a:solidFill>
                <a:srgbClr val="5870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1" name="text-xcgei3-64-624">
            <a:extLst>
              <a:ext uri="{FF2B5EF4-FFF2-40B4-BE49-F238E27FC236}">
                <a16:creationId xmlns:a16="http://schemas.microsoft.com/office/drawing/2014/main" id="{EC362171-C7C2-41D9-B2C7-E61A87717BA8}"/>
              </a:ext>
            </a:extLst>
          </p:cNvPr>
          <p:cNvSpPr>
            <a:spLocks noGrp="1"/>
          </p:cNvSpPr>
          <p:nvPr/>
        </p:nvSpPr>
        <p:spPr>
          <a:xfrm>
            <a:off x="609600" y="5943600"/>
            <a:ext cx="103822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95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zh-CN" altLang="en-US" sz="1950" b="1" dirty="0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rPr>
              <a:t>雷达</a:t>
            </a:r>
            <a:r>
              <a:rPr sz="1950" b="1" dirty="0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950" b="1" dirty="0" err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rPr>
              <a:t>雷达和机械臂之间需要标定</a:t>
            </a:r>
            <a:endParaRPr sz="1950" b="1" dirty="0">
              <a:solidFill>
                <a:srgbClr val="007F98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26486542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-fovm9f-64-30">
            <a:extLst>
              <a:ext uri="{FF2B5EF4-FFF2-40B4-BE49-F238E27FC236}">
                <a16:creationId xmlns:a16="http://schemas.microsoft.com/office/drawing/2014/main" id="{A096115F-A3E3-4DBC-9766-F3F4F6896A54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0287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定位导航</a:t>
            </a:r>
          </a:p>
        </p:txBody>
      </p:sp>
      <p:sp>
        <p:nvSpPr>
          <p:cNvPr id="2" name="text-fovm9f-64-80">
            <a:extLst>
              <a:ext uri="{FF2B5EF4-FFF2-40B4-BE49-F238E27FC236}">
                <a16:creationId xmlns:a16="http://schemas.microsoft.com/office/drawing/2014/main" id="{93CAFC40-304E-4B40-BE9B-F612C341871D}"/>
              </a:ext>
            </a:extLst>
          </p:cNvPr>
          <p:cNvSpPr>
            <a:spLocks noGrp="1"/>
          </p:cNvSpPr>
          <p:nvPr/>
        </p:nvSpPr>
        <p:spPr>
          <a:xfrm>
            <a:off x="609600" y="762000"/>
            <a:ext cx="109347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rPr>
              <a:t>建图与定位</a:t>
            </a:r>
          </a:p>
        </p:txBody>
      </p:sp>
      <p:sp>
        <p:nvSpPr>
          <p:cNvPr id="3" name="text-fovm9f-1150-665">
            <a:extLst>
              <a:ext uri="{FF2B5EF4-FFF2-40B4-BE49-F238E27FC236}">
                <a16:creationId xmlns:a16="http://schemas.microsoft.com/office/drawing/2014/main" id="{CE7A5D59-D26B-413D-9C58-7DB24C696F7D}"/>
              </a:ext>
            </a:extLst>
          </p:cNvPr>
          <p:cNvSpPr>
            <a:spLocks noGrp="1"/>
          </p:cNvSpPr>
          <p:nvPr/>
        </p:nvSpPr>
        <p:spPr>
          <a:xfrm>
            <a:off x="10953750" y="6334125"/>
            <a:ext cx="6096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r">
              <a:def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sp>
        <p:nvSpPr>
          <p:cNvPr id="5" name="text-fovm9f-855-190">
            <a:extLst>
              <a:ext uri="{FF2B5EF4-FFF2-40B4-BE49-F238E27FC236}">
                <a16:creationId xmlns:a16="http://schemas.microsoft.com/office/drawing/2014/main" id="{41E9C2B4-0DFB-4B98-9492-E5EC10611806}"/>
              </a:ext>
            </a:extLst>
          </p:cNvPr>
          <p:cNvSpPr>
            <a:spLocks noGrp="1"/>
          </p:cNvSpPr>
          <p:nvPr/>
        </p:nvSpPr>
        <p:spPr>
          <a:xfrm>
            <a:off x="8143875" y="1809750"/>
            <a:ext cx="3333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2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rPr>
              <a:t>建图</a:t>
            </a:r>
          </a:p>
        </p:txBody>
      </p:sp>
      <p:sp>
        <p:nvSpPr>
          <p:cNvPr id="6" name="text-fovm9f-855-239">
            <a:extLst>
              <a:ext uri="{FF2B5EF4-FFF2-40B4-BE49-F238E27FC236}">
                <a16:creationId xmlns:a16="http://schemas.microsoft.com/office/drawing/2014/main" id="{E3B12CFF-6982-4FDE-80ED-C612379D0395}"/>
              </a:ext>
            </a:extLst>
          </p:cNvPr>
          <p:cNvSpPr>
            <a:spLocks noGrp="1"/>
          </p:cNvSpPr>
          <p:nvPr/>
        </p:nvSpPr>
        <p:spPr>
          <a:xfrm>
            <a:off x="8143875" y="2276475"/>
            <a:ext cx="33337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记录环境结构，同时估计运动</a:t>
            </a:r>
          </a:p>
        </p:txBody>
      </p:sp>
      <p:sp>
        <p:nvSpPr>
          <p:cNvPr id="7" name="text-fovm9f-855-319">
            <a:extLst>
              <a:ext uri="{FF2B5EF4-FFF2-40B4-BE49-F238E27FC236}">
                <a16:creationId xmlns:a16="http://schemas.microsoft.com/office/drawing/2014/main" id="{2DA61FCC-FE52-4926-8594-3D5D65CA9677}"/>
              </a:ext>
            </a:extLst>
          </p:cNvPr>
          <p:cNvSpPr>
            <a:spLocks noGrp="1"/>
          </p:cNvSpPr>
          <p:nvPr/>
        </p:nvSpPr>
        <p:spPr>
          <a:xfrm>
            <a:off x="8143875" y="3038475"/>
            <a:ext cx="3333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2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rPr>
              <a:t>定位</a:t>
            </a:r>
          </a:p>
        </p:txBody>
      </p:sp>
      <p:sp>
        <p:nvSpPr>
          <p:cNvPr id="8" name="text-fovm9f-855-368">
            <a:extLst>
              <a:ext uri="{FF2B5EF4-FFF2-40B4-BE49-F238E27FC236}">
                <a16:creationId xmlns:a16="http://schemas.microsoft.com/office/drawing/2014/main" id="{2FAE74E6-7888-497D-8C3D-9927A9E8C595}"/>
              </a:ext>
            </a:extLst>
          </p:cNvPr>
          <p:cNvSpPr>
            <a:spLocks noGrp="1"/>
          </p:cNvSpPr>
          <p:nvPr/>
        </p:nvSpPr>
        <p:spPr>
          <a:xfrm>
            <a:off x="8143875" y="3505200"/>
            <a:ext cx="33337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利用已有地图，估计当前位姿</a:t>
            </a:r>
          </a:p>
        </p:txBody>
      </p:sp>
      <p:sp>
        <p:nvSpPr>
          <p:cNvPr id="9" name="text-fovm9f-855-448">
            <a:extLst>
              <a:ext uri="{FF2B5EF4-FFF2-40B4-BE49-F238E27FC236}">
                <a16:creationId xmlns:a16="http://schemas.microsoft.com/office/drawing/2014/main" id="{3E0A07B2-F04E-4CE8-8DDC-52BB80403D76}"/>
              </a:ext>
            </a:extLst>
          </p:cNvPr>
          <p:cNvSpPr>
            <a:spLocks noGrp="1"/>
          </p:cNvSpPr>
          <p:nvPr/>
        </p:nvSpPr>
        <p:spPr>
          <a:xfrm>
            <a:off x="8143875" y="4267200"/>
            <a:ext cx="33337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2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rPr>
              <a:t>地图转换</a:t>
            </a:r>
          </a:p>
        </p:txBody>
      </p:sp>
      <p:sp>
        <p:nvSpPr>
          <p:cNvPr id="10" name="text-fovm9f-855-497">
            <a:extLst>
              <a:ext uri="{FF2B5EF4-FFF2-40B4-BE49-F238E27FC236}">
                <a16:creationId xmlns:a16="http://schemas.microsoft.com/office/drawing/2014/main" id="{5C79B522-57B3-49F7-8DC2-3916B0697DF5}"/>
              </a:ext>
            </a:extLst>
          </p:cNvPr>
          <p:cNvSpPr>
            <a:spLocks noGrp="1"/>
          </p:cNvSpPr>
          <p:nvPr/>
        </p:nvSpPr>
        <p:spPr>
          <a:xfrm>
            <a:off x="8143875" y="4733925"/>
            <a:ext cx="33337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三维点云可转换成导航使用的栅格地图</a:t>
            </a:r>
          </a:p>
        </p:txBody>
      </p:sp>
      <p:pic>
        <p:nvPicPr>
          <p:cNvPr id="13" name="2026-5-29雷达重定位">
            <a:hlinkClick r:id="" action="ppaction://media"/>
            <a:extLst>
              <a:ext uri="{FF2B5EF4-FFF2-40B4-BE49-F238E27FC236}">
                <a16:creationId xmlns:a16="http://schemas.microsoft.com/office/drawing/2014/main" id="{D4D4099D-E84E-AC27-AA2D-06DD9CDBFB8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4344" y="1463098"/>
            <a:ext cx="7167563" cy="447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845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1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-6l3fu1-64-30">
            <a:extLst>
              <a:ext uri="{FF2B5EF4-FFF2-40B4-BE49-F238E27FC236}">
                <a16:creationId xmlns:a16="http://schemas.microsoft.com/office/drawing/2014/main" id="{85E4FEA4-656D-47E9-A8AD-05FB10ED5B03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0287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定位导航</a:t>
            </a:r>
          </a:p>
        </p:txBody>
      </p:sp>
      <p:sp>
        <p:nvSpPr>
          <p:cNvPr id="2" name="text-6l3fu1-64-80">
            <a:extLst>
              <a:ext uri="{FF2B5EF4-FFF2-40B4-BE49-F238E27FC236}">
                <a16:creationId xmlns:a16="http://schemas.microsoft.com/office/drawing/2014/main" id="{7F4F6A7D-51E6-4854-96CD-2F96899F57F8}"/>
              </a:ext>
            </a:extLst>
          </p:cNvPr>
          <p:cNvSpPr>
            <a:spLocks noGrp="1"/>
          </p:cNvSpPr>
          <p:nvPr/>
        </p:nvSpPr>
        <p:spPr>
          <a:xfrm>
            <a:off x="609600" y="762000"/>
            <a:ext cx="109347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 dirty="0" err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rPr>
              <a:t>坐标系与</a:t>
            </a:r>
            <a:r>
              <a:rPr sz="3300" b="1" dirty="0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rPr>
              <a:t> TF</a:t>
            </a:r>
          </a:p>
        </p:txBody>
      </p:sp>
      <p:sp>
        <p:nvSpPr>
          <p:cNvPr id="3" name="text-6l3fu1-1150-665">
            <a:extLst>
              <a:ext uri="{FF2B5EF4-FFF2-40B4-BE49-F238E27FC236}">
                <a16:creationId xmlns:a16="http://schemas.microsoft.com/office/drawing/2014/main" id="{8D78E4C6-A976-447A-9229-07E3672E30D5}"/>
              </a:ext>
            </a:extLst>
          </p:cNvPr>
          <p:cNvSpPr>
            <a:spLocks noGrp="1"/>
          </p:cNvSpPr>
          <p:nvPr/>
        </p:nvSpPr>
        <p:spPr>
          <a:xfrm>
            <a:off x="10953750" y="6334125"/>
            <a:ext cx="6096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r">
              <a:def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  <p:sp>
        <p:nvSpPr>
          <p:cNvPr id="4" name="text-6l3fu1-64-189">
            <a:extLst>
              <a:ext uri="{FF2B5EF4-FFF2-40B4-BE49-F238E27FC236}">
                <a16:creationId xmlns:a16="http://schemas.microsoft.com/office/drawing/2014/main" id="{0373CC79-6054-46AD-A546-5A5A97690A82}"/>
              </a:ext>
            </a:extLst>
          </p:cNvPr>
          <p:cNvSpPr>
            <a:spLocks noGrp="1"/>
          </p:cNvSpPr>
          <p:nvPr/>
        </p:nvSpPr>
        <p:spPr>
          <a:xfrm>
            <a:off x="609600" y="1800225"/>
            <a:ext cx="271462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5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rPr>
              <a:t>map</a:t>
            </a:r>
          </a:p>
        </p:txBody>
      </p:sp>
      <p:sp>
        <p:nvSpPr>
          <p:cNvPr id="5" name="text-6l3fu1-373-193">
            <a:extLst>
              <a:ext uri="{FF2B5EF4-FFF2-40B4-BE49-F238E27FC236}">
                <a16:creationId xmlns:a16="http://schemas.microsoft.com/office/drawing/2014/main" id="{D4FA4559-F174-4967-9D30-E524F8F16374}"/>
              </a:ext>
            </a:extLst>
          </p:cNvPr>
          <p:cNvSpPr>
            <a:spLocks noGrp="1"/>
          </p:cNvSpPr>
          <p:nvPr/>
        </p:nvSpPr>
        <p:spPr>
          <a:xfrm>
            <a:off x="3552825" y="1838325"/>
            <a:ext cx="2667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25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rPr>
              <a:t>地图坐标系</a:t>
            </a:r>
          </a:p>
        </p:txBody>
      </p:sp>
      <p:sp>
        <p:nvSpPr>
          <p:cNvPr id="6" name="text-6l3fu1-685-196">
            <a:extLst>
              <a:ext uri="{FF2B5EF4-FFF2-40B4-BE49-F238E27FC236}">
                <a16:creationId xmlns:a16="http://schemas.microsoft.com/office/drawing/2014/main" id="{1C996E17-7071-45B5-B6FC-624816F80981}"/>
              </a:ext>
            </a:extLst>
          </p:cNvPr>
          <p:cNvSpPr>
            <a:spLocks noGrp="1"/>
          </p:cNvSpPr>
          <p:nvPr/>
        </p:nvSpPr>
        <p:spPr>
          <a:xfrm>
            <a:off x="6524625" y="1866900"/>
            <a:ext cx="4962525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描述机器人在整张地图中的位置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0AE40E3-87A5-4A98-9AAB-7F144E28EE7C}"/>
              </a:ext>
            </a:extLst>
          </p:cNvPr>
          <p:cNvSpPr>
            <a:spLocks noGrp="1"/>
          </p:cNvSpPr>
          <p:nvPr/>
        </p:nvSpPr>
        <p:spPr>
          <a:xfrm>
            <a:off x="609600" y="2581275"/>
            <a:ext cx="10906125" cy="19050"/>
          </a:xfrm>
          <a:prstGeom prst="rect">
            <a:avLst/>
          </a:prstGeom>
          <a:solidFill>
            <a:srgbClr val="D4DEE7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text-6l3fu1-64-295">
            <a:extLst>
              <a:ext uri="{FF2B5EF4-FFF2-40B4-BE49-F238E27FC236}">
                <a16:creationId xmlns:a16="http://schemas.microsoft.com/office/drawing/2014/main" id="{54184E84-8F9A-4531-BB24-A0793145C4CA}"/>
              </a:ext>
            </a:extLst>
          </p:cNvPr>
          <p:cNvSpPr>
            <a:spLocks noGrp="1"/>
          </p:cNvSpPr>
          <p:nvPr/>
        </p:nvSpPr>
        <p:spPr>
          <a:xfrm>
            <a:off x="609600" y="2809875"/>
            <a:ext cx="271462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5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rPr>
              <a:t>odom</a:t>
            </a:r>
          </a:p>
        </p:txBody>
      </p:sp>
      <p:sp>
        <p:nvSpPr>
          <p:cNvPr id="9" name="text-6l3fu1-373-299">
            <a:extLst>
              <a:ext uri="{FF2B5EF4-FFF2-40B4-BE49-F238E27FC236}">
                <a16:creationId xmlns:a16="http://schemas.microsoft.com/office/drawing/2014/main" id="{82254AC8-CB39-44AD-A365-1612A495FFD5}"/>
              </a:ext>
            </a:extLst>
          </p:cNvPr>
          <p:cNvSpPr>
            <a:spLocks noGrp="1"/>
          </p:cNvSpPr>
          <p:nvPr/>
        </p:nvSpPr>
        <p:spPr>
          <a:xfrm>
            <a:off x="3552825" y="2847975"/>
            <a:ext cx="2667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25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rPr>
              <a:t>里程计坐标系</a:t>
            </a:r>
          </a:p>
        </p:txBody>
      </p:sp>
      <p:sp>
        <p:nvSpPr>
          <p:cNvPr id="10" name="text-6l3fu1-685-302">
            <a:extLst>
              <a:ext uri="{FF2B5EF4-FFF2-40B4-BE49-F238E27FC236}">
                <a16:creationId xmlns:a16="http://schemas.microsoft.com/office/drawing/2014/main" id="{AADEA9EE-8FCD-4F6A-83F1-1B2BB1DCA7F3}"/>
              </a:ext>
            </a:extLst>
          </p:cNvPr>
          <p:cNvSpPr>
            <a:spLocks noGrp="1"/>
          </p:cNvSpPr>
          <p:nvPr/>
        </p:nvSpPr>
        <p:spPr>
          <a:xfrm>
            <a:off x="6524625" y="2876550"/>
            <a:ext cx="4962525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描述连续运动，可能随时间漂移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4EF8201-BDD4-40C2-8022-4049F3DC0A52}"/>
              </a:ext>
            </a:extLst>
          </p:cNvPr>
          <p:cNvSpPr>
            <a:spLocks noGrp="1"/>
          </p:cNvSpPr>
          <p:nvPr/>
        </p:nvSpPr>
        <p:spPr>
          <a:xfrm>
            <a:off x="609600" y="3590925"/>
            <a:ext cx="10906125" cy="19050"/>
          </a:xfrm>
          <a:prstGeom prst="rect">
            <a:avLst/>
          </a:prstGeom>
          <a:solidFill>
            <a:srgbClr val="D4DEE7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text-6l3fu1-64-401">
            <a:extLst>
              <a:ext uri="{FF2B5EF4-FFF2-40B4-BE49-F238E27FC236}">
                <a16:creationId xmlns:a16="http://schemas.microsoft.com/office/drawing/2014/main" id="{CAAD64BB-1FFA-42AE-B7D8-468CBA9D05C2}"/>
              </a:ext>
            </a:extLst>
          </p:cNvPr>
          <p:cNvSpPr>
            <a:spLocks noGrp="1"/>
          </p:cNvSpPr>
          <p:nvPr/>
        </p:nvSpPr>
        <p:spPr>
          <a:xfrm>
            <a:off x="609600" y="3819525"/>
            <a:ext cx="271462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5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rPr>
              <a:t>base_link</a:t>
            </a:r>
          </a:p>
        </p:txBody>
      </p:sp>
      <p:sp>
        <p:nvSpPr>
          <p:cNvPr id="13" name="text-6l3fu1-373-405">
            <a:extLst>
              <a:ext uri="{FF2B5EF4-FFF2-40B4-BE49-F238E27FC236}">
                <a16:creationId xmlns:a16="http://schemas.microsoft.com/office/drawing/2014/main" id="{7C987DC9-FE37-407E-AE63-61A62F8D31DB}"/>
              </a:ext>
            </a:extLst>
          </p:cNvPr>
          <p:cNvSpPr>
            <a:spLocks noGrp="1"/>
          </p:cNvSpPr>
          <p:nvPr/>
        </p:nvSpPr>
        <p:spPr>
          <a:xfrm>
            <a:off x="3552825" y="3857625"/>
            <a:ext cx="2667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25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rPr>
              <a:t>机器人本体</a:t>
            </a:r>
          </a:p>
        </p:txBody>
      </p:sp>
      <p:sp>
        <p:nvSpPr>
          <p:cNvPr id="14" name="text-6l3fu1-685-408">
            <a:extLst>
              <a:ext uri="{FF2B5EF4-FFF2-40B4-BE49-F238E27FC236}">
                <a16:creationId xmlns:a16="http://schemas.microsoft.com/office/drawing/2014/main" id="{381CDBDF-F065-4D50-BF63-0D753BEACC30}"/>
              </a:ext>
            </a:extLst>
          </p:cNvPr>
          <p:cNvSpPr>
            <a:spLocks noGrp="1"/>
          </p:cNvSpPr>
          <p:nvPr/>
        </p:nvSpPr>
        <p:spPr>
          <a:xfrm>
            <a:off x="6524625" y="3886200"/>
            <a:ext cx="4962525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底盘中心与朝向的参考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536C6C7-321C-418F-B887-873B94F7312D}"/>
              </a:ext>
            </a:extLst>
          </p:cNvPr>
          <p:cNvSpPr>
            <a:spLocks noGrp="1"/>
          </p:cNvSpPr>
          <p:nvPr/>
        </p:nvSpPr>
        <p:spPr>
          <a:xfrm>
            <a:off x="609600" y="4600575"/>
            <a:ext cx="10906125" cy="19050"/>
          </a:xfrm>
          <a:prstGeom prst="rect">
            <a:avLst/>
          </a:prstGeom>
          <a:solidFill>
            <a:srgbClr val="D4DEE7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text-6l3fu1-64-507">
            <a:extLst>
              <a:ext uri="{FF2B5EF4-FFF2-40B4-BE49-F238E27FC236}">
                <a16:creationId xmlns:a16="http://schemas.microsoft.com/office/drawing/2014/main" id="{ED7C3F5D-BD75-4DBC-9A03-251C08753B7E}"/>
              </a:ext>
            </a:extLst>
          </p:cNvPr>
          <p:cNvSpPr>
            <a:spLocks noGrp="1"/>
          </p:cNvSpPr>
          <p:nvPr/>
        </p:nvSpPr>
        <p:spPr>
          <a:xfrm>
            <a:off x="609600" y="4829175"/>
            <a:ext cx="271462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5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rPr>
              <a:t>camera / lidar</a:t>
            </a:r>
          </a:p>
        </p:txBody>
      </p:sp>
      <p:sp>
        <p:nvSpPr>
          <p:cNvPr id="17" name="text-6l3fu1-373-511">
            <a:extLst>
              <a:ext uri="{FF2B5EF4-FFF2-40B4-BE49-F238E27FC236}">
                <a16:creationId xmlns:a16="http://schemas.microsoft.com/office/drawing/2014/main" id="{A4657A6C-B304-4CBD-BA83-AEAD8FB1565C}"/>
              </a:ext>
            </a:extLst>
          </p:cNvPr>
          <p:cNvSpPr>
            <a:spLocks noGrp="1"/>
          </p:cNvSpPr>
          <p:nvPr/>
        </p:nvSpPr>
        <p:spPr>
          <a:xfrm>
            <a:off x="3552825" y="4867275"/>
            <a:ext cx="26670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25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rPr>
              <a:t>传感器坐标系</a:t>
            </a:r>
          </a:p>
        </p:txBody>
      </p:sp>
      <p:sp>
        <p:nvSpPr>
          <p:cNvPr id="18" name="text-6l3fu1-685-514">
            <a:extLst>
              <a:ext uri="{FF2B5EF4-FFF2-40B4-BE49-F238E27FC236}">
                <a16:creationId xmlns:a16="http://schemas.microsoft.com/office/drawing/2014/main" id="{D2C3D415-1FE9-40F2-B212-1B0D20F70BC7}"/>
              </a:ext>
            </a:extLst>
          </p:cNvPr>
          <p:cNvSpPr>
            <a:spLocks noGrp="1"/>
          </p:cNvSpPr>
          <p:nvPr/>
        </p:nvSpPr>
        <p:spPr>
          <a:xfrm>
            <a:off x="6524625" y="4895850"/>
            <a:ext cx="4962525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把观测转换到机器人或地图坐标系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0C0BE3D-7DCB-4637-856F-8FD31B5FB593}"/>
              </a:ext>
            </a:extLst>
          </p:cNvPr>
          <p:cNvSpPr>
            <a:spLocks noGrp="1"/>
          </p:cNvSpPr>
          <p:nvPr/>
        </p:nvSpPr>
        <p:spPr>
          <a:xfrm>
            <a:off x="609600" y="5610225"/>
            <a:ext cx="10906125" cy="19050"/>
          </a:xfrm>
          <a:prstGeom prst="rect">
            <a:avLst/>
          </a:prstGeom>
          <a:solidFill>
            <a:srgbClr val="D4DEE7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text-6l3fu1-64-636">
            <a:extLst>
              <a:ext uri="{FF2B5EF4-FFF2-40B4-BE49-F238E27FC236}">
                <a16:creationId xmlns:a16="http://schemas.microsoft.com/office/drawing/2014/main" id="{FE5CCF4E-0F8F-4C02-8A18-9A6B9AA39687}"/>
              </a:ext>
            </a:extLst>
          </p:cNvPr>
          <p:cNvSpPr>
            <a:spLocks noGrp="1"/>
          </p:cNvSpPr>
          <p:nvPr/>
        </p:nvSpPr>
        <p:spPr>
          <a:xfrm>
            <a:off x="609600" y="605790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875" b="0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rPr>
              <a:t>同一个目标在不同坐标系中的数值不同，转换关系必须正确</a:t>
            </a:r>
          </a:p>
        </p:txBody>
      </p:sp>
    </p:spTree>
    <p:extLst>
      <p:ext uri="{BB962C8B-B14F-4D97-AF65-F5344CB8AC3E}">
        <p14:creationId xmlns:p14="http://schemas.microsoft.com/office/powerpoint/2010/main" val="5290963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B90D468-39BF-5D59-6331-AB3CF32CE0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382" y="2031"/>
            <a:ext cx="5846618" cy="6855969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8A3FDA59-7F14-A226-A3DD-41202CF34465}"/>
              </a:ext>
            </a:extLst>
          </p:cNvPr>
          <p:cNvSpPr txBox="1"/>
          <p:nvPr/>
        </p:nvSpPr>
        <p:spPr>
          <a:xfrm>
            <a:off x="1320799" y="2373745"/>
            <a:ext cx="3749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把</a:t>
            </a:r>
            <a:r>
              <a:rPr lang="en-US" altLang="zh-CN"/>
              <a:t>3D</a:t>
            </a:r>
            <a:r>
              <a:rPr lang="zh-CN" altLang="en-US"/>
              <a:t>地图转化成</a:t>
            </a:r>
            <a:r>
              <a:rPr lang="en-US" altLang="zh-CN"/>
              <a:t>2D</a:t>
            </a:r>
            <a:r>
              <a:rPr lang="zh-CN" altLang="en-US"/>
              <a:t>地图后进行导航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9D489DE-C230-17EC-4A7B-04C8774926A1}"/>
              </a:ext>
            </a:extLst>
          </p:cNvPr>
          <p:cNvSpPr txBox="1"/>
          <p:nvPr/>
        </p:nvSpPr>
        <p:spPr>
          <a:xfrm>
            <a:off x="1556216" y="4216461"/>
            <a:ext cx="32789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zh-CN" altLang="zh-CN" sz="1800" dirty="0">
                <a:hlinkClick r:id="rId3"/>
              </a:rPr>
              <a:t>LihanChen2004/pcd2pgm</a:t>
            </a:r>
            <a:endParaRPr lang="zh-CN" altLang="zh-CN" sz="18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3DDDEFF-59E8-84FD-8C11-7A2363A19843}"/>
              </a:ext>
            </a:extLst>
          </p:cNvPr>
          <p:cNvSpPr txBox="1"/>
          <p:nvPr/>
        </p:nvSpPr>
        <p:spPr>
          <a:xfrm>
            <a:off x="147671" y="310335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zh-CN" altLang="zh-CN" sz="1800" dirty="0"/>
              <a:t>将 PCD 点云转换为导航使用的二维栅格地图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3CC1AEB-5EEC-81C0-39B7-33DD3517C11C}"/>
              </a:ext>
            </a:extLst>
          </p:cNvPr>
          <p:cNvSpPr txBox="1"/>
          <p:nvPr/>
        </p:nvSpPr>
        <p:spPr>
          <a:xfrm>
            <a:off x="2257753" y="3731491"/>
            <a:ext cx="1875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/>
              <a:t>参考</a:t>
            </a:r>
            <a:r>
              <a:rPr lang="en-US" altLang="zh-CN" dirty="0"/>
              <a:t>GitHub</a:t>
            </a:r>
            <a:r>
              <a:rPr lang="zh-CN" altLang="en-US" dirty="0"/>
              <a:t>地址</a:t>
            </a:r>
          </a:p>
        </p:txBody>
      </p:sp>
    </p:spTree>
    <p:extLst>
      <p:ext uri="{BB962C8B-B14F-4D97-AF65-F5344CB8AC3E}">
        <p14:creationId xmlns:p14="http://schemas.microsoft.com/office/powerpoint/2010/main" val="40417877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-h0ly7m-64-30">
            <a:extLst>
              <a:ext uri="{FF2B5EF4-FFF2-40B4-BE49-F238E27FC236}">
                <a16:creationId xmlns:a16="http://schemas.microsoft.com/office/drawing/2014/main" id="{7F883509-068D-4EC7-A64F-B426BA2B5C34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0287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定位导航</a:t>
            </a:r>
          </a:p>
        </p:txBody>
      </p:sp>
      <p:sp>
        <p:nvSpPr>
          <p:cNvPr id="2" name="text-h0ly7m-64-80">
            <a:extLst>
              <a:ext uri="{FF2B5EF4-FFF2-40B4-BE49-F238E27FC236}">
                <a16:creationId xmlns:a16="http://schemas.microsoft.com/office/drawing/2014/main" id="{BCA354BD-FB3A-4C7D-BF42-69FDADCC6B48}"/>
              </a:ext>
            </a:extLst>
          </p:cNvPr>
          <p:cNvSpPr>
            <a:spLocks noGrp="1"/>
          </p:cNvSpPr>
          <p:nvPr/>
        </p:nvSpPr>
        <p:spPr>
          <a:xfrm>
            <a:off x="609600" y="762000"/>
            <a:ext cx="109347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rPr>
              <a:t>Nav2 的导航流程</a:t>
            </a:r>
          </a:p>
        </p:txBody>
      </p:sp>
      <p:sp>
        <p:nvSpPr>
          <p:cNvPr id="3" name="text-h0ly7m-1150-665">
            <a:extLst>
              <a:ext uri="{FF2B5EF4-FFF2-40B4-BE49-F238E27FC236}">
                <a16:creationId xmlns:a16="http://schemas.microsoft.com/office/drawing/2014/main" id="{9D04A510-B0A8-4BF0-847C-47E065AAA08F}"/>
              </a:ext>
            </a:extLst>
          </p:cNvPr>
          <p:cNvSpPr>
            <a:spLocks noGrp="1"/>
          </p:cNvSpPr>
          <p:nvPr/>
        </p:nvSpPr>
        <p:spPr>
          <a:xfrm>
            <a:off x="10953750" y="6334125"/>
            <a:ext cx="6096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r">
              <a:def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A4C6795-05E6-4B88-B4BC-E2433E5930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70068" y="1762125"/>
            <a:ext cx="6651364" cy="3981450"/>
          </a:xfrm>
          <a:prstGeom prst="rect">
            <a:avLst/>
          </a:prstGeom>
        </p:spPr>
      </p:pic>
      <p:sp>
        <p:nvSpPr>
          <p:cNvPr id="5" name="text-h0ly7m-840-188">
            <a:extLst>
              <a:ext uri="{FF2B5EF4-FFF2-40B4-BE49-F238E27FC236}">
                <a16:creationId xmlns:a16="http://schemas.microsoft.com/office/drawing/2014/main" id="{893AB577-BF1B-4DF2-98B4-B4C439BC0D59}"/>
              </a:ext>
            </a:extLst>
          </p:cNvPr>
          <p:cNvSpPr>
            <a:spLocks noGrp="1"/>
          </p:cNvSpPr>
          <p:nvPr/>
        </p:nvSpPr>
        <p:spPr>
          <a:xfrm>
            <a:off x="8001000" y="1790700"/>
            <a:ext cx="34861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2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rPr>
              <a:t>目标位姿</a:t>
            </a:r>
          </a:p>
        </p:txBody>
      </p:sp>
      <p:sp>
        <p:nvSpPr>
          <p:cNvPr id="6" name="text-h0ly7m-840-237">
            <a:extLst>
              <a:ext uri="{FF2B5EF4-FFF2-40B4-BE49-F238E27FC236}">
                <a16:creationId xmlns:a16="http://schemas.microsoft.com/office/drawing/2014/main" id="{49DA79DB-2570-4341-859D-58125D6C1A91}"/>
              </a:ext>
            </a:extLst>
          </p:cNvPr>
          <p:cNvSpPr>
            <a:spLocks noGrp="1"/>
          </p:cNvSpPr>
          <p:nvPr/>
        </p:nvSpPr>
        <p:spPr>
          <a:xfrm>
            <a:off x="8001000" y="2257425"/>
            <a:ext cx="34861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给出地图中的目标位置与朝向</a:t>
            </a:r>
          </a:p>
        </p:txBody>
      </p:sp>
      <p:sp>
        <p:nvSpPr>
          <p:cNvPr id="7" name="text-h0ly7m-840-317">
            <a:extLst>
              <a:ext uri="{FF2B5EF4-FFF2-40B4-BE49-F238E27FC236}">
                <a16:creationId xmlns:a16="http://schemas.microsoft.com/office/drawing/2014/main" id="{936ECDCF-673F-4E5A-8310-BF7E03375BED}"/>
              </a:ext>
            </a:extLst>
          </p:cNvPr>
          <p:cNvSpPr>
            <a:spLocks noGrp="1"/>
          </p:cNvSpPr>
          <p:nvPr/>
        </p:nvSpPr>
        <p:spPr>
          <a:xfrm>
            <a:off x="8001000" y="3019425"/>
            <a:ext cx="34861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2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rPr>
              <a:t>规划与跟踪</a:t>
            </a:r>
          </a:p>
        </p:txBody>
      </p:sp>
      <p:sp>
        <p:nvSpPr>
          <p:cNvPr id="8" name="text-h0ly7m-840-366">
            <a:extLst>
              <a:ext uri="{FF2B5EF4-FFF2-40B4-BE49-F238E27FC236}">
                <a16:creationId xmlns:a16="http://schemas.microsoft.com/office/drawing/2014/main" id="{7592FFE1-342F-40F5-8D50-97979E1FC814}"/>
              </a:ext>
            </a:extLst>
          </p:cNvPr>
          <p:cNvSpPr>
            <a:spLocks noGrp="1"/>
          </p:cNvSpPr>
          <p:nvPr/>
        </p:nvSpPr>
        <p:spPr>
          <a:xfrm>
            <a:off x="8001000" y="3486150"/>
            <a:ext cx="34861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规划路径，计算底盘速度指令</a:t>
            </a:r>
          </a:p>
        </p:txBody>
      </p:sp>
      <p:sp>
        <p:nvSpPr>
          <p:cNvPr id="9" name="text-h0ly7m-840-446">
            <a:extLst>
              <a:ext uri="{FF2B5EF4-FFF2-40B4-BE49-F238E27FC236}">
                <a16:creationId xmlns:a16="http://schemas.microsoft.com/office/drawing/2014/main" id="{71D25ED4-2949-46AD-853F-DC960169C427}"/>
              </a:ext>
            </a:extLst>
          </p:cNvPr>
          <p:cNvSpPr>
            <a:spLocks noGrp="1"/>
          </p:cNvSpPr>
          <p:nvPr/>
        </p:nvSpPr>
        <p:spPr>
          <a:xfrm>
            <a:off x="8001000" y="4248150"/>
            <a:ext cx="34861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2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rPr>
              <a:t>到达与反馈</a:t>
            </a:r>
          </a:p>
        </p:txBody>
      </p:sp>
      <p:sp>
        <p:nvSpPr>
          <p:cNvPr id="10" name="text-h0ly7m-840-495">
            <a:extLst>
              <a:ext uri="{FF2B5EF4-FFF2-40B4-BE49-F238E27FC236}">
                <a16:creationId xmlns:a16="http://schemas.microsoft.com/office/drawing/2014/main" id="{FE6CDD14-27AD-4E05-8661-B43CA9E61880}"/>
              </a:ext>
            </a:extLst>
          </p:cNvPr>
          <p:cNvSpPr>
            <a:spLocks noGrp="1"/>
          </p:cNvSpPr>
          <p:nvPr/>
        </p:nvSpPr>
        <p:spPr>
          <a:xfrm>
            <a:off x="8001000" y="4714875"/>
            <a:ext cx="34861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检查位置误差，报告成功或失败</a:t>
            </a:r>
          </a:p>
        </p:txBody>
      </p:sp>
      <p:sp>
        <p:nvSpPr>
          <p:cNvPr id="11" name="text-h0ly7m-64-627">
            <a:extLst>
              <a:ext uri="{FF2B5EF4-FFF2-40B4-BE49-F238E27FC236}">
                <a16:creationId xmlns:a16="http://schemas.microsoft.com/office/drawing/2014/main" id="{F35A25F4-220C-4FA2-9D30-6137E5B941B0}"/>
              </a:ext>
            </a:extLst>
          </p:cNvPr>
          <p:cNvSpPr>
            <a:spLocks noGrp="1"/>
          </p:cNvSpPr>
          <p:nvPr/>
        </p:nvSpPr>
        <p:spPr>
          <a:xfrm>
            <a:off x="609600" y="5972175"/>
            <a:ext cx="105727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875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rPr>
              <a:t>定位提供当前位姿，导航根据地图和目标产生运动指令</a:t>
            </a:r>
          </a:p>
        </p:txBody>
      </p:sp>
    </p:spTree>
    <p:extLst>
      <p:ext uri="{BB962C8B-B14F-4D97-AF65-F5344CB8AC3E}">
        <p14:creationId xmlns:p14="http://schemas.microsoft.com/office/powerpoint/2010/main" val="4780030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-ga7ipu-64-30">
            <a:extLst>
              <a:ext uri="{FF2B5EF4-FFF2-40B4-BE49-F238E27FC236}">
                <a16:creationId xmlns:a16="http://schemas.microsoft.com/office/drawing/2014/main" id="{C9D9E0B4-AFC2-46F0-878F-44DB960D942B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0287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定位导航</a:t>
            </a:r>
          </a:p>
        </p:txBody>
      </p:sp>
      <p:sp>
        <p:nvSpPr>
          <p:cNvPr id="2" name="text-ga7ipu-64-80">
            <a:extLst>
              <a:ext uri="{FF2B5EF4-FFF2-40B4-BE49-F238E27FC236}">
                <a16:creationId xmlns:a16="http://schemas.microsoft.com/office/drawing/2014/main" id="{0AF6991D-0639-4DD4-8D3C-185804FF3411}"/>
              </a:ext>
            </a:extLst>
          </p:cNvPr>
          <p:cNvSpPr>
            <a:spLocks noGrp="1"/>
          </p:cNvSpPr>
          <p:nvPr/>
        </p:nvSpPr>
        <p:spPr>
          <a:xfrm>
            <a:off x="609600" y="762000"/>
            <a:ext cx="109347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rPr>
              <a:t>参考项目中的软件模块</a:t>
            </a:r>
          </a:p>
        </p:txBody>
      </p:sp>
      <p:sp>
        <p:nvSpPr>
          <p:cNvPr id="3" name="text-ga7ipu-1150-665">
            <a:extLst>
              <a:ext uri="{FF2B5EF4-FFF2-40B4-BE49-F238E27FC236}">
                <a16:creationId xmlns:a16="http://schemas.microsoft.com/office/drawing/2014/main" id="{7F8E6F69-AB98-4AA6-B6C8-212A93C128E0}"/>
              </a:ext>
            </a:extLst>
          </p:cNvPr>
          <p:cNvSpPr>
            <a:spLocks noGrp="1"/>
          </p:cNvSpPr>
          <p:nvPr/>
        </p:nvSpPr>
        <p:spPr>
          <a:xfrm>
            <a:off x="10953750" y="6334125"/>
            <a:ext cx="6096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r">
              <a:def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15</a:t>
            </a:r>
          </a:p>
        </p:txBody>
      </p:sp>
      <p:sp>
        <p:nvSpPr>
          <p:cNvPr id="4" name="text-ga7ipu-64-189">
            <a:extLst>
              <a:ext uri="{FF2B5EF4-FFF2-40B4-BE49-F238E27FC236}">
                <a16:creationId xmlns:a16="http://schemas.microsoft.com/office/drawing/2014/main" id="{CF284138-8DB8-4A0A-82AE-EFEF042A4CF2}"/>
              </a:ext>
            </a:extLst>
          </p:cNvPr>
          <p:cNvSpPr>
            <a:spLocks noGrp="1"/>
          </p:cNvSpPr>
          <p:nvPr/>
        </p:nvSpPr>
        <p:spPr>
          <a:xfrm>
            <a:off x="609600" y="1800225"/>
            <a:ext cx="1143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40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rPr>
              <a:t>输入</a:t>
            </a:r>
          </a:p>
        </p:txBody>
      </p:sp>
      <p:sp>
        <p:nvSpPr>
          <p:cNvPr id="5" name="text-ga7ipu-254-189">
            <a:extLst>
              <a:ext uri="{FF2B5EF4-FFF2-40B4-BE49-F238E27FC236}">
                <a16:creationId xmlns:a16="http://schemas.microsoft.com/office/drawing/2014/main" id="{B1C23824-E83F-432D-9C71-92D2B21F30C0}"/>
              </a:ext>
            </a:extLst>
          </p:cNvPr>
          <p:cNvSpPr>
            <a:spLocks noGrp="1"/>
          </p:cNvSpPr>
          <p:nvPr/>
        </p:nvSpPr>
        <p:spPr>
          <a:xfrm>
            <a:off x="2419350" y="1800225"/>
            <a:ext cx="4762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325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rPr>
              <a:t>雷达驱动与 IMU</a:t>
            </a:r>
          </a:p>
        </p:txBody>
      </p:sp>
      <p:sp>
        <p:nvSpPr>
          <p:cNvPr id="6" name="text-ga7ipu-800-192">
            <a:extLst>
              <a:ext uri="{FF2B5EF4-FFF2-40B4-BE49-F238E27FC236}">
                <a16:creationId xmlns:a16="http://schemas.microsoft.com/office/drawing/2014/main" id="{E29DED73-4A1F-4A3E-BE4A-B1B7838AD754}"/>
              </a:ext>
            </a:extLst>
          </p:cNvPr>
          <p:cNvSpPr>
            <a:spLocks noGrp="1"/>
          </p:cNvSpPr>
          <p:nvPr/>
        </p:nvSpPr>
        <p:spPr>
          <a:xfrm>
            <a:off x="7620000" y="1828800"/>
            <a:ext cx="3886200" cy="600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提供点云和惯性数据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EABC620-90FB-49CF-BB75-D9294C31E3E4}"/>
              </a:ext>
            </a:extLst>
          </p:cNvPr>
          <p:cNvSpPr>
            <a:spLocks noGrp="1"/>
          </p:cNvSpPr>
          <p:nvPr/>
        </p:nvSpPr>
        <p:spPr>
          <a:xfrm>
            <a:off x="2419350" y="2590800"/>
            <a:ext cx="9086850" cy="19050"/>
          </a:xfrm>
          <a:prstGeom prst="rect">
            <a:avLst/>
          </a:prstGeom>
          <a:solidFill>
            <a:srgbClr val="D4DEE7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text-ga7ipu-64-294">
            <a:extLst>
              <a:ext uri="{FF2B5EF4-FFF2-40B4-BE49-F238E27FC236}">
                <a16:creationId xmlns:a16="http://schemas.microsoft.com/office/drawing/2014/main" id="{088C9EDA-9BC1-42D9-95F1-62575B08A990}"/>
              </a:ext>
            </a:extLst>
          </p:cNvPr>
          <p:cNvSpPr>
            <a:spLocks noGrp="1"/>
          </p:cNvSpPr>
          <p:nvPr/>
        </p:nvSpPr>
        <p:spPr>
          <a:xfrm>
            <a:off x="609600" y="2800350"/>
            <a:ext cx="1143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40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rPr>
              <a:t>位姿</a:t>
            </a:r>
          </a:p>
        </p:txBody>
      </p:sp>
      <p:sp>
        <p:nvSpPr>
          <p:cNvPr id="9" name="text-ga7ipu-254-294">
            <a:extLst>
              <a:ext uri="{FF2B5EF4-FFF2-40B4-BE49-F238E27FC236}">
                <a16:creationId xmlns:a16="http://schemas.microsoft.com/office/drawing/2014/main" id="{A512DD33-F7E8-4DFD-94F1-3A6F124D8BC1}"/>
              </a:ext>
            </a:extLst>
          </p:cNvPr>
          <p:cNvSpPr>
            <a:spLocks noGrp="1"/>
          </p:cNvSpPr>
          <p:nvPr/>
        </p:nvSpPr>
        <p:spPr>
          <a:xfrm>
            <a:off x="2419350" y="2800350"/>
            <a:ext cx="4762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325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rPr>
              <a:t>FAST-LIO2 与全局配准</a:t>
            </a:r>
          </a:p>
        </p:txBody>
      </p:sp>
      <p:sp>
        <p:nvSpPr>
          <p:cNvPr id="10" name="text-ga7ipu-800-297">
            <a:extLst>
              <a:ext uri="{FF2B5EF4-FFF2-40B4-BE49-F238E27FC236}">
                <a16:creationId xmlns:a16="http://schemas.microsoft.com/office/drawing/2014/main" id="{A719B768-C98A-4698-AD7D-EB328F28D705}"/>
              </a:ext>
            </a:extLst>
          </p:cNvPr>
          <p:cNvSpPr>
            <a:spLocks noGrp="1"/>
          </p:cNvSpPr>
          <p:nvPr/>
        </p:nvSpPr>
        <p:spPr>
          <a:xfrm>
            <a:off x="7620000" y="2828925"/>
            <a:ext cx="3886200" cy="600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估计运动，并对齐已有地图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10406B3-94DA-4DA3-B301-1545703D516B}"/>
              </a:ext>
            </a:extLst>
          </p:cNvPr>
          <p:cNvSpPr>
            <a:spLocks noGrp="1"/>
          </p:cNvSpPr>
          <p:nvPr/>
        </p:nvSpPr>
        <p:spPr>
          <a:xfrm>
            <a:off x="2419350" y="3590925"/>
            <a:ext cx="9086850" cy="19050"/>
          </a:xfrm>
          <a:prstGeom prst="rect">
            <a:avLst/>
          </a:prstGeom>
          <a:solidFill>
            <a:srgbClr val="D4DEE7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text-ga7ipu-64-399">
            <a:extLst>
              <a:ext uri="{FF2B5EF4-FFF2-40B4-BE49-F238E27FC236}">
                <a16:creationId xmlns:a16="http://schemas.microsoft.com/office/drawing/2014/main" id="{A2C7381E-3934-45A7-B1B4-186F0889BCCA}"/>
              </a:ext>
            </a:extLst>
          </p:cNvPr>
          <p:cNvSpPr>
            <a:spLocks noGrp="1"/>
          </p:cNvSpPr>
          <p:nvPr/>
        </p:nvSpPr>
        <p:spPr>
          <a:xfrm>
            <a:off x="609600" y="3800475"/>
            <a:ext cx="1143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40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rPr>
              <a:t>导航</a:t>
            </a:r>
          </a:p>
        </p:txBody>
      </p:sp>
      <p:sp>
        <p:nvSpPr>
          <p:cNvPr id="13" name="text-ga7ipu-254-399">
            <a:extLst>
              <a:ext uri="{FF2B5EF4-FFF2-40B4-BE49-F238E27FC236}">
                <a16:creationId xmlns:a16="http://schemas.microsoft.com/office/drawing/2014/main" id="{F3E200CB-437B-4000-B3B4-4EEB5A96D8F9}"/>
              </a:ext>
            </a:extLst>
          </p:cNvPr>
          <p:cNvSpPr>
            <a:spLocks noGrp="1"/>
          </p:cNvSpPr>
          <p:nvPr/>
        </p:nvSpPr>
        <p:spPr>
          <a:xfrm>
            <a:off x="2419350" y="3800475"/>
            <a:ext cx="4762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325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rPr>
              <a:t>Nav2</a:t>
            </a:r>
          </a:p>
        </p:txBody>
      </p:sp>
      <p:sp>
        <p:nvSpPr>
          <p:cNvPr id="14" name="text-ga7ipu-800-402">
            <a:extLst>
              <a:ext uri="{FF2B5EF4-FFF2-40B4-BE49-F238E27FC236}">
                <a16:creationId xmlns:a16="http://schemas.microsoft.com/office/drawing/2014/main" id="{57F542F5-43F1-4B39-8D28-11E4C321C841}"/>
              </a:ext>
            </a:extLst>
          </p:cNvPr>
          <p:cNvSpPr>
            <a:spLocks noGrp="1"/>
          </p:cNvSpPr>
          <p:nvPr/>
        </p:nvSpPr>
        <p:spPr>
          <a:xfrm>
            <a:off x="7620000" y="3829050"/>
            <a:ext cx="3886200" cy="600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接收目标，输出底盘速度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B603B1E-017F-45F3-9B4B-7AD046ECFF17}"/>
              </a:ext>
            </a:extLst>
          </p:cNvPr>
          <p:cNvSpPr>
            <a:spLocks noGrp="1"/>
          </p:cNvSpPr>
          <p:nvPr/>
        </p:nvSpPr>
        <p:spPr>
          <a:xfrm>
            <a:off x="2419350" y="4591050"/>
            <a:ext cx="9086850" cy="19050"/>
          </a:xfrm>
          <a:prstGeom prst="rect">
            <a:avLst/>
          </a:prstGeom>
          <a:solidFill>
            <a:srgbClr val="D4DEE7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text-ga7ipu-64-504">
            <a:extLst>
              <a:ext uri="{FF2B5EF4-FFF2-40B4-BE49-F238E27FC236}">
                <a16:creationId xmlns:a16="http://schemas.microsoft.com/office/drawing/2014/main" id="{8E5423F4-EE42-4248-9787-C8DE245BA4A7}"/>
              </a:ext>
            </a:extLst>
          </p:cNvPr>
          <p:cNvSpPr>
            <a:spLocks noGrp="1"/>
          </p:cNvSpPr>
          <p:nvPr/>
        </p:nvSpPr>
        <p:spPr>
          <a:xfrm>
            <a:off x="609600" y="4800600"/>
            <a:ext cx="1143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40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rPr>
              <a:t>通信</a:t>
            </a:r>
          </a:p>
        </p:txBody>
      </p:sp>
      <p:sp>
        <p:nvSpPr>
          <p:cNvPr id="17" name="text-ga7ipu-254-504">
            <a:extLst>
              <a:ext uri="{FF2B5EF4-FFF2-40B4-BE49-F238E27FC236}">
                <a16:creationId xmlns:a16="http://schemas.microsoft.com/office/drawing/2014/main" id="{81292223-56F1-4A4E-9A9B-39A3CD32C705}"/>
              </a:ext>
            </a:extLst>
          </p:cNvPr>
          <p:cNvSpPr>
            <a:spLocks noGrp="1"/>
          </p:cNvSpPr>
          <p:nvPr/>
        </p:nvSpPr>
        <p:spPr>
          <a:xfrm>
            <a:off x="2419350" y="4800600"/>
            <a:ext cx="47625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325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rPr>
              <a:t>串口桥接</a:t>
            </a:r>
          </a:p>
        </p:txBody>
      </p:sp>
      <p:sp>
        <p:nvSpPr>
          <p:cNvPr id="18" name="text-ga7ipu-800-507">
            <a:extLst>
              <a:ext uri="{FF2B5EF4-FFF2-40B4-BE49-F238E27FC236}">
                <a16:creationId xmlns:a16="http://schemas.microsoft.com/office/drawing/2014/main" id="{E015C812-9D3D-4123-81DD-CAA96BEBCB70}"/>
              </a:ext>
            </a:extLst>
          </p:cNvPr>
          <p:cNvSpPr>
            <a:spLocks noGrp="1"/>
          </p:cNvSpPr>
          <p:nvPr/>
        </p:nvSpPr>
        <p:spPr>
          <a:xfrm>
            <a:off x="7620000" y="4829175"/>
            <a:ext cx="3886200" cy="600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把速度和任务指令发送给 STM32</a:t>
            </a:r>
          </a:p>
        </p:txBody>
      </p:sp>
      <p:sp>
        <p:nvSpPr>
          <p:cNvPr id="19" name="text-ga7ipu-64-632">
            <a:extLst>
              <a:ext uri="{FF2B5EF4-FFF2-40B4-BE49-F238E27FC236}">
                <a16:creationId xmlns:a16="http://schemas.microsoft.com/office/drawing/2014/main" id="{40BC1621-BEA9-46E7-839B-E1190DEEB253}"/>
              </a:ext>
            </a:extLst>
          </p:cNvPr>
          <p:cNvSpPr>
            <a:spLocks noGrp="1"/>
          </p:cNvSpPr>
          <p:nvPr/>
        </p:nvSpPr>
        <p:spPr>
          <a:xfrm>
            <a:off x="609600" y="6019800"/>
            <a:ext cx="107632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875" b="0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rPr>
              <a:t>ROS 2 负责模块通信，RViz 用于观察数据和定位状态</a:t>
            </a:r>
          </a:p>
        </p:txBody>
      </p:sp>
    </p:spTree>
    <p:extLst>
      <p:ext uri="{BB962C8B-B14F-4D97-AF65-F5344CB8AC3E}">
        <p14:creationId xmlns:p14="http://schemas.microsoft.com/office/powerpoint/2010/main" val="4530611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-hqjafl-64-30">
            <a:extLst>
              <a:ext uri="{FF2B5EF4-FFF2-40B4-BE49-F238E27FC236}">
                <a16:creationId xmlns:a16="http://schemas.microsoft.com/office/drawing/2014/main" id="{7D9C4380-EA89-4DB2-AD2A-C20988306CD3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0287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定位导航</a:t>
            </a:r>
          </a:p>
        </p:txBody>
      </p:sp>
      <p:sp>
        <p:nvSpPr>
          <p:cNvPr id="2" name="text-hqjafl-64-80">
            <a:extLst>
              <a:ext uri="{FF2B5EF4-FFF2-40B4-BE49-F238E27FC236}">
                <a16:creationId xmlns:a16="http://schemas.microsoft.com/office/drawing/2014/main" id="{1DEC25CF-B031-4EFF-8266-CB8B64688A6B}"/>
              </a:ext>
            </a:extLst>
          </p:cNvPr>
          <p:cNvSpPr>
            <a:spLocks noGrp="1"/>
          </p:cNvSpPr>
          <p:nvPr/>
        </p:nvSpPr>
        <p:spPr>
          <a:xfrm>
            <a:off x="609600" y="762000"/>
            <a:ext cx="109347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rPr>
              <a:t>导航、抓取与任务决策</a:t>
            </a:r>
          </a:p>
        </p:txBody>
      </p:sp>
      <p:sp>
        <p:nvSpPr>
          <p:cNvPr id="3" name="text-hqjafl-1150-665">
            <a:extLst>
              <a:ext uri="{FF2B5EF4-FFF2-40B4-BE49-F238E27FC236}">
                <a16:creationId xmlns:a16="http://schemas.microsoft.com/office/drawing/2014/main" id="{8A7E5467-A967-4AEE-A9AA-A0F85F11BAAD}"/>
              </a:ext>
            </a:extLst>
          </p:cNvPr>
          <p:cNvSpPr>
            <a:spLocks noGrp="1"/>
          </p:cNvSpPr>
          <p:nvPr/>
        </p:nvSpPr>
        <p:spPr>
          <a:xfrm>
            <a:off x="10953750" y="6334125"/>
            <a:ext cx="6096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r">
              <a:def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16</a:t>
            </a:r>
          </a:p>
        </p:txBody>
      </p:sp>
      <p:sp>
        <p:nvSpPr>
          <p:cNvPr id="4" name="text-hqjafl-64-190">
            <a:extLst>
              <a:ext uri="{FF2B5EF4-FFF2-40B4-BE49-F238E27FC236}">
                <a16:creationId xmlns:a16="http://schemas.microsoft.com/office/drawing/2014/main" id="{F717E685-2921-4C81-A73C-28B422053855}"/>
              </a:ext>
            </a:extLst>
          </p:cNvPr>
          <p:cNvSpPr>
            <a:spLocks noGrp="1"/>
          </p:cNvSpPr>
          <p:nvPr/>
        </p:nvSpPr>
        <p:spPr>
          <a:xfrm>
            <a:off x="609600" y="1809750"/>
            <a:ext cx="10477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34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text-hqjafl-213-190">
            <a:extLst>
              <a:ext uri="{FF2B5EF4-FFF2-40B4-BE49-F238E27FC236}">
                <a16:creationId xmlns:a16="http://schemas.microsoft.com/office/drawing/2014/main" id="{85AD172C-F00B-40BE-B707-AAA427DF9A70}"/>
              </a:ext>
            </a:extLst>
          </p:cNvPr>
          <p:cNvSpPr>
            <a:spLocks noGrp="1"/>
          </p:cNvSpPr>
          <p:nvPr/>
        </p:nvSpPr>
        <p:spPr>
          <a:xfrm>
            <a:off x="2028825" y="1809750"/>
            <a:ext cx="36576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4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rPr>
              <a:t>导航到拾取点</a:t>
            </a:r>
          </a:p>
        </p:txBody>
      </p:sp>
      <p:sp>
        <p:nvSpPr>
          <p:cNvPr id="6" name="text-hqjafl-635-195">
            <a:extLst>
              <a:ext uri="{FF2B5EF4-FFF2-40B4-BE49-F238E27FC236}">
                <a16:creationId xmlns:a16="http://schemas.microsoft.com/office/drawing/2014/main" id="{A3C56E86-DDF0-456C-B018-071E9B1E9384}"/>
              </a:ext>
            </a:extLst>
          </p:cNvPr>
          <p:cNvSpPr>
            <a:spLocks noGrp="1"/>
          </p:cNvSpPr>
          <p:nvPr/>
        </p:nvSpPr>
        <p:spPr>
          <a:xfrm>
            <a:off x="6048375" y="1857375"/>
            <a:ext cx="54292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02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持续查看定位，确认到达条件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7662431-BF7F-440F-B43F-9881B828E3A0}"/>
              </a:ext>
            </a:extLst>
          </p:cNvPr>
          <p:cNvSpPr>
            <a:spLocks noGrp="1"/>
          </p:cNvSpPr>
          <p:nvPr/>
        </p:nvSpPr>
        <p:spPr>
          <a:xfrm>
            <a:off x="2028825" y="2600325"/>
            <a:ext cx="9448800" cy="19050"/>
          </a:xfrm>
          <a:prstGeom prst="rect">
            <a:avLst/>
          </a:prstGeom>
          <a:solidFill>
            <a:srgbClr val="D4DEE7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text-hqjafl-64-296">
            <a:extLst>
              <a:ext uri="{FF2B5EF4-FFF2-40B4-BE49-F238E27FC236}">
                <a16:creationId xmlns:a16="http://schemas.microsoft.com/office/drawing/2014/main" id="{D4954A6D-6907-4924-8AE2-A43636758830}"/>
              </a:ext>
            </a:extLst>
          </p:cNvPr>
          <p:cNvSpPr>
            <a:spLocks noGrp="1"/>
          </p:cNvSpPr>
          <p:nvPr/>
        </p:nvSpPr>
        <p:spPr>
          <a:xfrm>
            <a:off x="609600" y="2819400"/>
            <a:ext cx="10477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34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text-hqjafl-213-296">
            <a:extLst>
              <a:ext uri="{FF2B5EF4-FFF2-40B4-BE49-F238E27FC236}">
                <a16:creationId xmlns:a16="http://schemas.microsoft.com/office/drawing/2014/main" id="{07EC70CD-0476-4DA7-96CD-282636399B63}"/>
              </a:ext>
            </a:extLst>
          </p:cNvPr>
          <p:cNvSpPr>
            <a:spLocks noGrp="1"/>
          </p:cNvSpPr>
          <p:nvPr/>
        </p:nvSpPr>
        <p:spPr>
          <a:xfrm>
            <a:off x="2028825" y="2819400"/>
            <a:ext cx="36576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4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rPr>
              <a:t>检测与抓取</a:t>
            </a:r>
          </a:p>
        </p:txBody>
      </p:sp>
      <p:sp>
        <p:nvSpPr>
          <p:cNvPr id="10" name="text-hqjafl-635-301">
            <a:extLst>
              <a:ext uri="{FF2B5EF4-FFF2-40B4-BE49-F238E27FC236}">
                <a16:creationId xmlns:a16="http://schemas.microsoft.com/office/drawing/2014/main" id="{7C0D27CE-A873-4503-BD34-57DFFB146EAD}"/>
              </a:ext>
            </a:extLst>
          </p:cNvPr>
          <p:cNvSpPr>
            <a:spLocks noGrp="1"/>
          </p:cNvSpPr>
          <p:nvPr/>
        </p:nvSpPr>
        <p:spPr>
          <a:xfrm>
            <a:off x="6048375" y="2867025"/>
            <a:ext cx="54292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02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点云检测箱体，转换坐标并发送抓取任务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32D3C89-95F1-4062-BA83-28EA51E9DBF3}"/>
              </a:ext>
            </a:extLst>
          </p:cNvPr>
          <p:cNvSpPr>
            <a:spLocks noGrp="1"/>
          </p:cNvSpPr>
          <p:nvPr/>
        </p:nvSpPr>
        <p:spPr>
          <a:xfrm>
            <a:off x="2028825" y="3609975"/>
            <a:ext cx="9448800" cy="19050"/>
          </a:xfrm>
          <a:prstGeom prst="rect">
            <a:avLst/>
          </a:prstGeom>
          <a:solidFill>
            <a:srgbClr val="D4DEE7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text-hqjafl-64-402">
            <a:extLst>
              <a:ext uri="{FF2B5EF4-FFF2-40B4-BE49-F238E27FC236}">
                <a16:creationId xmlns:a16="http://schemas.microsoft.com/office/drawing/2014/main" id="{B5052A5D-03BB-4CAB-9B43-46C3C18E2E30}"/>
              </a:ext>
            </a:extLst>
          </p:cNvPr>
          <p:cNvSpPr>
            <a:spLocks noGrp="1"/>
          </p:cNvSpPr>
          <p:nvPr/>
        </p:nvSpPr>
        <p:spPr>
          <a:xfrm>
            <a:off x="609600" y="3829050"/>
            <a:ext cx="10477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34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3" name="text-hqjafl-213-402">
            <a:extLst>
              <a:ext uri="{FF2B5EF4-FFF2-40B4-BE49-F238E27FC236}">
                <a16:creationId xmlns:a16="http://schemas.microsoft.com/office/drawing/2014/main" id="{242AABC7-EE55-415C-9616-295017F45A53}"/>
              </a:ext>
            </a:extLst>
          </p:cNvPr>
          <p:cNvSpPr>
            <a:spLocks noGrp="1"/>
          </p:cNvSpPr>
          <p:nvPr/>
        </p:nvSpPr>
        <p:spPr>
          <a:xfrm>
            <a:off x="2028825" y="3829050"/>
            <a:ext cx="36576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4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rPr>
              <a:t>等待动作反馈</a:t>
            </a:r>
          </a:p>
        </p:txBody>
      </p:sp>
      <p:sp>
        <p:nvSpPr>
          <p:cNvPr id="14" name="text-hqjafl-635-407">
            <a:extLst>
              <a:ext uri="{FF2B5EF4-FFF2-40B4-BE49-F238E27FC236}">
                <a16:creationId xmlns:a16="http://schemas.microsoft.com/office/drawing/2014/main" id="{1F68EFFC-A398-45CD-9B11-11C80F804B0D}"/>
              </a:ext>
            </a:extLst>
          </p:cNvPr>
          <p:cNvSpPr>
            <a:spLocks noGrp="1"/>
          </p:cNvSpPr>
          <p:nvPr/>
        </p:nvSpPr>
        <p:spPr>
          <a:xfrm>
            <a:off x="6048375" y="3876675"/>
            <a:ext cx="54292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02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收到抓取完成后，再进入下一阶段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5C44CB4-29E2-4CBE-B842-090ACA2551E9}"/>
              </a:ext>
            </a:extLst>
          </p:cNvPr>
          <p:cNvSpPr>
            <a:spLocks noGrp="1"/>
          </p:cNvSpPr>
          <p:nvPr/>
        </p:nvSpPr>
        <p:spPr>
          <a:xfrm>
            <a:off x="2028825" y="4619625"/>
            <a:ext cx="9448800" cy="19050"/>
          </a:xfrm>
          <a:prstGeom prst="rect">
            <a:avLst/>
          </a:prstGeom>
          <a:solidFill>
            <a:srgbClr val="D4DEE7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text-hqjafl-64-508">
            <a:extLst>
              <a:ext uri="{FF2B5EF4-FFF2-40B4-BE49-F238E27FC236}">
                <a16:creationId xmlns:a16="http://schemas.microsoft.com/office/drawing/2014/main" id="{1F506D0D-E51D-48AD-AC59-E1937B50F0EB}"/>
              </a:ext>
            </a:extLst>
          </p:cNvPr>
          <p:cNvSpPr>
            <a:spLocks noGrp="1"/>
          </p:cNvSpPr>
          <p:nvPr/>
        </p:nvSpPr>
        <p:spPr>
          <a:xfrm>
            <a:off x="609600" y="4838700"/>
            <a:ext cx="104775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34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7" name="text-hqjafl-213-508">
            <a:extLst>
              <a:ext uri="{FF2B5EF4-FFF2-40B4-BE49-F238E27FC236}">
                <a16:creationId xmlns:a16="http://schemas.microsoft.com/office/drawing/2014/main" id="{90301CC0-61E2-4163-B8CE-29C1BA186CBC}"/>
              </a:ext>
            </a:extLst>
          </p:cNvPr>
          <p:cNvSpPr>
            <a:spLocks noGrp="1"/>
          </p:cNvSpPr>
          <p:nvPr/>
        </p:nvSpPr>
        <p:spPr>
          <a:xfrm>
            <a:off x="2028825" y="4838700"/>
            <a:ext cx="36576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4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rPr>
              <a:t>导航到放置点</a:t>
            </a:r>
          </a:p>
        </p:txBody>
      </p:sp>
      <p:sp>
        <p:nvSpPr>
          <p:cNvPr id="18" name="text-hqjafl-635-513">
            <a:extLst>
              <a:ext uri="{FF2B5EF4-FFF2-40B4-BE49-F238E27FC236}">
                <a16:creationId xmlns:a16="http://schemas.microsoft.com/office/drawing/2014/main" id="{D28949C9-4080-4F64-A50F-48A5FBBADBC3}"/>
              </a:ext>
            </a:extLst>
          </p:cNvPr>
          <p:cNvSpPr>
            <a:spLocks noGrp="1"/>
          </p:cNvSpPr>
          <p:nvPr/>
        </p:nvSpPr>
        <p:spPr>
          <a:xfrm>
            <a:off x="6048375" y="4886325"/>
            <a:ext cx="54292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02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到达后发送放置任务，等待完成反馈</a:t>
            </a:r>
          </a:p>
        </p:txBody>
      </p:sp>
      <p:sp>
        <p:nvSpPr>
          <p:cNvPr id="19" name="text-hqjafl-213-636">
            <a:extLst>
              <a:ext uri="{FF2B5EF4-FFF2-40B4-BE49-F238E27FC236}">
                <a16:creationId xmlns:a16="http://schemas.microsoft.com/office/drawing/2014/main" id="{3534F23B-AC29-4942-BBF4-EA925FD72FC0}"/>
              </a:ext>
            </a:extLst>
          </p:cNvPr>
          <p:cNvSpPr>
            <a:spLocks noGrp="1"/>
          </p:cNvSpPr>
          <p:nvPr/>
        </p:nvSpPr>
        <p:spPr>
          <a:xfrm>
            <a:off x="2028825" y="6057900"/>
            <a:ext cx="9429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875" b="0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rPr>
              <a:t>状态切换需要成功条件、超时处理和失败后的处置</a:t>
            </a:r>
          </a:p>
        </p:txBody>
      </p:sp>
    </p:spTree>
    <p:extLst>
      <p:ext uri="{BB962C8B-B14F-4D97-AF65-F5344CB8AC3E}">
        <p14:creationId xmlns:p14="http://schemas.microsoft.com/office/powerpoint/2010/main" val="18629604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-vq71fk-64-30">
            <a:extLst>
              <a:ext uri="{FF2B5EF4-FFF2-40B4-BE49-F238E27FC236}">
                <a16:creationId xmlns:a16="http://schemas.microsoft.com/office/drawing/2014/main" id="{95F9C02A-0A6D-40B3-997F-3F598B87609A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0287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视觉组</a:t>
            </a:r>
          </a:p>
        </p:txBody>
      </p:sp>
      <p:sp>
        <p:nvSpPr>
          <p:cNvPr id="2" name="text-vq71fk-64-80">
            <a:extLst>
              <a:ext uri="{FF2B5EF4-FFF2-40B4-BE49-F238E27FC236}">
                <a16:creationId xmlns:a16="http://schemas.microsoft.com/office/drawing/2014/main" id="{B023D32C-C150-49A9-AFA2-C2C8BFEA708A}"/>
              </a:ext>
            </a:extLst>
          </p:cNvPr>
          <p:cNvSpPr>
            <a:spLocks noGrp="1"/>
          </p:cNvSpPr>
          <p:nvPr/>
        </p:nvSpPr>
        <p:spPr>
          <a:xfrm>
            <a:off x="609600" y="762000"/>
            <a:ext cx="109347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rPr>
              <a:t>视觉组与其他组的配合</a:t>
            </a:r>
          </a:p>
        </p:txBody>
      </p:sp>
      <p:sp>
        <p:nvSpPr>
          <p:cNvPr id="3" name="text-vq71fk-1150-665">
            <a:extLst>
              <a:ext uri="{FF2B5EF4-FFF2-40B4-BE49-F238E27FC236}">
                <a16:creationId xmlns:a16="http://schemas.microsoft.com/office/drawing/2014/main" id="{0563A7C5-99ED-4523-A3A0-9C4BC7D484CE}"/>
              </a:ext>
            </a:extLst>
          </p:cNvPr>
          <p:cNvSpPr>
            <a:spLocks noGrp="1"/>
          </p:cNvSpPr>
          <p:nvPr/>
        </p:nvSpPr>
        <p:spPr>
          <a:xfrm>
            <a:off x="10953750" y="6334125"/>
            <a:ext cx="6096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r">
              <a:def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17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DBFECB19-E634-4E05-A409-BA48FADE18FA}"/>
              </a:ext>
            </a:extLst>
          </p:cNvPr>
          <p:cNvGraphicFramePr/>
          <p:nvPr/>
        </p:nvGraphicFramePr>
        <p:xfrm>
          <a:off x="609600" y="1952625"/>
          <a:ext cx="10934700" cy="3219452"/>
        </p:xfrm>
        <a:graphic>
          <a:graphicData uri="http://schemas.openxmlformats.org/drawingml/2006/table">
            <a:tbl>
              <a:tblPr/>
              <a:tblGrid>
                <a:gridCol w="171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76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43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486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方向</a:t>
                      </a:r>
                    </a:p>
                  </a:txBody>
                  <a:tcPr anchor="ctr">
                    <a:solidFill>
                      <a:srgbClr val="101E3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主要工作</a:t>
                      </a:r>
                    </a:p>
                  </a:txBody>
                  <a:tcPr anchor="ctr">
                    <a:solidFill>
                      <a:srgbClr val="101E3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联调时确认</a:t>
                      </a:r>
                    </a:p>
                  </a:txBody>
                  <a:tcPr anchor="ctr">
                    <a:solidFill>
                      <a:srgbClr val="101E3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4863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2A40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视觉组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2A40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识别、定位、导航与任务逻辑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2A40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类别、坐标、延迟、状态反馈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4863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2A40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电控组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2A40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底盘与执行机构控制、通信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2A40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速度单位、方向、协议与超时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4863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2A40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机械组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2A40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安装与结构、抓取机构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72A40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视野、遮挡、外参和运动范围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-vq71fk-64-590">
            <a:extLst>
              <a:ext uri="{FF2B5EF4-FFF2-40B4-BE49-F238E27FC236}">
                <a16:creationId xmlns:a16="http://schemas.microsoft.com/office/drawing/2014/main" id="{B72A1C19-B434-459F-ACF2-5B01DEA539CB}"/>
              </a:ext>
            </a:extLst>
          </p:cNvPr>
          <p:cNvSpPr>
            <a:spLocks noGrp="1"/>
          </p:cNvSpPr>
          <p:nvPr/>
        </p:nvSpPr>
        <p:spPr>
          <a:xfrm>
            <a:off x="609600" y="5619750"/>
            <a:ext cx="1076325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10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rPr>
              <a:t>一次联调围绕一条完整任务进行，逐项确认输入、输出和反馈</a:t>
            </a:r>
          </a:p>
        </p:txBody>
      </p:sp>
    </p:spTree>
    <p:extLst>
      <p:ext uri="{BB962C8B-B14F-4D97-AF65-F5344CB8AC3E}">
        <p14:creationId xmlns:p14="http://schemas.microsoft.com/office/powerpoint/2010/main" val="8530430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b7dyqo-64-30">
            <a:extLst>
              <a:ext uri="{FF2B5EF4-FFF2-40B4-BE49-F238E27FC236}">
                <a16:creationId xmlns:a16="http://schemas.microsoft.com/office/drawing/2014/main" id="{52927540-466F-4400-A5E9-573E1BFA8272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0287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视觉组</a:t>
            </a:r>
          </a:p>
        </p:txBody>
      </p:sp>
      <p:sp>
        <p:nvSpPr>
          <p:cNvPr id="2" name="text-b7dyqo-64-80">
            <a:extLst>
              <a:ext uri="{FF2B5EF4-FFF2-40B4-BE49-F238E27FC236}">
                <a16:creationId xmlns:a16="http://schemas.microsoft.com/office/drawing/2014/main" id="{69DDC868-ADE0-4D8B-BE3D-2EA29C24905B}"/>
              </a:ext>
            </a:extLst>
          </p:cNvPr>
          <p:cNvSpPr>
            <a:spLocks noGrp="1"/>
          </p:cNvSpPr>
          <p:nvPr/>
        </p:nvSpPr>
        <p:spPr>
          <a:xfrm>
            <a:off x="609600" y="762000"/>
            <a:ext cx="109347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rPr>
              <a:t>项目调试时优先检查什么</a:t>
            </a:r>
          </a:p>
        </p:txBody>
      </p:sp>
      <p:sp>
        <p:nvSpPr>
          <p:cNvPr id="3" name="text-b7dyqo-1150-665">
            <a:extLst>
              <a:ext uri="{FF2B5EF4-FFF2-40B4-BE49-F238E27FC236}">
                <a16:creationId xmlns:a16="http://schemas.microsoft.com/office/drawing/2014/main" id="{B7BCC6EE-192F-45B0-9750-DEDF38B35765}"/>
              </a:ext>
            </a:extLst>
          </p:cNvPr>
          <p:cNvSpPr>
            <a:spLocks noGrp="1"/>
          </p:cNvSpPr>
          <p:nvPr/>
        </p:nvSpPr>
        <p:spPr>
          <a:xfrm>
            <a:off x="10953750" y="6334125"/>
            <a:ext cx="6096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r">
              <a:def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  <p:sp>
        <p:nvSpPr>
          <p:cNvPr id="4" name="text-b7dyqo-64-192">
            <a:extLst>
              <a:ext uri="{FF2B5EF4-FFF2-40B4-BE49-F238E27FC236}">
                <a16:creationId xmlns:a16="http://schemas.microsoft.com/office/drawing/2014/main" id="{E050B493-F271-46FD-A24E-E6630023B734}"/>
              </a:ext>
            </a:extLst>
          </p:cNvPr>
          <p:cNvSpPr>
            <a:spLocks noGrp="1"/>
          </p:cNvSpPr>
          <p:nvPr/>
        </p:nvSpPr>
        <p:spPr>
          <a:xfrm>
            <a:off x="609600" y="1828800"/>
            <a:ext cx="4953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70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rPr>
              <a:t>视觉识别</a:t>
            </a:r>
          </a:p>
        </p:txBody>
      </p:sp>
      <p:sp>
        <p:nvSpPr>
          <p:cNvPr id="5" name="text-b7dyqo-676-192">
            <a:extLst>
              <a:ext uri="{FF2B5EF4-FFF2-40B4-BE49-F238E27FC236}">
                <a16:creationId xmlns:a16="http://schemas.microsoft.com/office/drawing/2014/main" id="{454BC269-AF75-4AF6-8731-CEBFBF73457A}"/>
              </a:ext>
            </a:extLst>
          </p:cNvPr>
          <p:cNvSpPr>
            <a:spLocks noGrp="1"/>
          </p:cNvSpPr>
          <p:nvPr/>
        </p:nvSpPr>
        <p:spPr>
          <a:xfrm>
            <a:off x="6438900" y="1828800"/>
            <a:ext cx="5095875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70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rPr>
              <a:t>定位导航</a:t>
            </a:r>
          </a:p>
        </p:txBody>
      </p:sp>
      <p:sp>
        <p:nvSpPr>
          <p:cNvPr id="6" name="text-b7dyqo-64-280">
            <a:extLst>
              <a:ext uri="{FF2B5EF4-FFF2-40B4-BE49-F238E27FC236}">
                <a16:creationId xmlns:a16="http://schemas.microsoft.com/office/drawing/2014/main" id="{AE967480-6D6B-41D6-BBB3-A3EC642F4D49}"/>
              </a:ext>
            </a:extLst>
          </p:cNvPr>
          <p:cNvSpPr>
            <a:spLocks noGrp="1"/>
          </p:cNvSpPr>
          <p:nvPr/>
        </p:nvSpPr>
        <p:spPr>
          <a:xfrm>
            <a:off x="609600" y="2667000"/>
            <a:ext cx="4981575" cy="2781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02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图像是否清晰，曝光是否合适</a:t>
            </a:r>
          </a:p>
          <a:p>
            <a:endParaRPr sz="2025" b="0">
              <a:solidFill>
                <a:srgbClr val="587087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defRPr sz="202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模型类别与部署设置是否一致</a:t>
            </a:r>
          </a:p>
          <a:p>
            <a:endParaRPr sz="2025" b="0">
              <a:solidFill>
                <a:srgbClr val="587087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defRPr sz="202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现场样本是否覆盖训练数据</a:t>
            </a:r>
          </a:p>
          <a:p>
            <a:endParaRPr sz="2025" b="0">
              <a:solidFill>
                <a:srgbClr val="587087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defRPr sz="202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检测结果是否延迟或跳变</a:t>
            </a:r>
          </a:p>
        </p:txBody>
      </p:sp>
      <p:sp>
        <p:nvSpPr>
          <p:cNvPr id="7" name="text-b7dyqo-676-280">
            <a:extLst>
              <a:ext uri="{FF2B5EF4-FFF2-40B4-BE49-F238E27FC236}">
                <a16:creationId xmlns:a16="http://schemas.microsoft.com/office/drawing/2014/main" id="{B0FEF7D5-83A1-4CEE-88D8-4FB250BD6B21}"/>
              </a:ext>
            </a:extLst>
          </p:cNvPr>
          <p:cNvSpPr>
            <a:spLocks noGrp="1"/>
          </p:cNvSpPr>
          <p:nvPr/>
        </p:nvSpPr>
        <p:spPr>
          <a:xfrm>
            <a:off x="6438900" y="2667000"/>
            <a:ext cx="5124450" cy="2781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02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点云、IMU 与 TF 是否正常</a:t>
            </a:r>
          </a:p>
          <a:p>
            <a:endParaRPr sz="2025" b="0">
              <a:solidFill>
                <a:srgbClr val="587087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defRPr sz="202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地图原点、方向和初始位姿是否正确</a:t>
            </a:r>
          </a:p>
          <a:p>
            <a:endParaRPr sz="2025" b="0">
              <a:solidFill>
                <a:srgbClr val="587087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defRPr sz="202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底盘速度单位与方向是否一致</a:t>
            </a:r>
          </a:p>
          <a:p>
            <a:endParaRPr sz="2025" b="0">
              <a:solidFill>
                <a:srgbClr val="587087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defRPr sz="202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到达判定和动作反馈是否可靠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6F72255-0CA7-4EF4-B00B-18400D464353}"/>
              </a:ext>
            </a:extLst>
          </p:cNvPr>
          <p:cNvSpPr>
            <a:spLocks noGrp="1"/>
          </p:cNvSpPr>
          <p:nvPr/>
        </p:nvSpPr>
        <p:spPr>
          <a:xfrm>
            <a:off x="609600" y="5753100"/>
            <a:ext cx="10934700" cy="19050"/>
          </a:xfrm>
          <a:prstGeom prst="rect">
            <a:avLst/>
          </a:prstGeom>
          <a:solidFill>
            <a:srgbClr val="D4DEE7"/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-b7dyqo-64-626">
            <a:extLst>
              <a:ext uri="{FF2B5EF4-FFF2-40B4-BE49-F238E27FC236}">
                <a16:creationId xmlns:a16="http://schemas.microsoft.com/office/drawing/2014/main" id="{9E121433-13ED-40D7-9091-07E3514A0F45}"/>
              </a:ext>
            </a:extLst>
          </p:cNvPr>
          <p:cNvSpPr>
            <a:spLocks noGrp="1"/>
          </p:cNvSpPr>
          <p:nvPr/>
        </p:nvSpPr>
        <p:spPr>
          <a:xfrm>
            <a:off x="609600" y="5962650"/>
            <a:ext cx="1083945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95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rPr>
              <a:t>按“传感器、算法、通信、动作反馈”的顺序逐段排查</a:t>
            </a:r>
          </a:p>
        </p:txBody>
      </p:sp>
    </p:spTree>
    <p:extLst>
      <p:ext uri="{BB962C8B-B14F-4D97-AF65-F5344CB8AC3E}">
        <p14:creationId xmlns:p14="http://schemas.microsoft.com/office/powerpoint/2010/main" val="2200413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-xeub04-64-30">
            <a:extLst>
              <a:ext uri="{FF2B5EF4-FFF2-40B4-BE49-F238E27FC236}">
                <a16:creationId xmlns:a16="http://schemas.microsoft.com/office/drawing/2014/main" id="{EBC5DD78-1EC2-4233-946F-5B961CDE6E83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0287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视觉组</a:t>
            </a:r>
          </a:p>
        </p:txBody>
      </p:sp>
      <p:sp>
        <p:nvSpPr>
          <p:cNvPr id="2" name="text-xeub04-64-80">
            <a:extLst>
              <a:ext uri="{FF2B5EF4-FFF2-40B4-BE49-F238E27FC236}">
                <a16:creationId xmlns:a16="http://schemas.microsoft.com/office/drawing/2014/main" id="{8DD45016-9091-4F15-820C-25F72F0FD787}"/>
              </a:ext>
            </a:extLst>
          </p:cNvPr>
          <p:cNvSpPr>
            <a:spLocks noGrp="1"/>
          </p:cNvSpPr>
          <p:nvPr/>
        </p:nvSpPr>
        <p:spPr>
          <a:xfrm>
            <a:off x="609600" y="762000"/>
            <a:ext cx="109347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rPr>
              <a:t>新生可以从哪些工作开始</a:t>
            </a:r>
          </a:p>
        </p:txBody>
      </p:sp>
      <p:sp>
        <p:nvSpPr>
          <p:cNvPr id="3" name="text-xeub04-1150-665">
            <a:extLst>
              <a:ext uri="{FF2B5EF4-FFF2-40B4-BE49-F238E27FC236}">
                <a16:creationId xmlns:a16="http://schemas.microsoft.com/office/drawing/2014/main" id="{4BED995C-6D4D-416C-A6BE-F1147CF1ABFD}"/>
              </a:ext>
            </a:extLst>
          </p:cNvPr>
          <p:cNvSpPr>
            <a:spLocks noGrp="1"/>
          </p:cNvSpPr>
          <p:nvPr/>
        </p:nvSpPr>
        <p:spPr>
          <a:xfrm>
            <a:off x="10953750" y="6334125"/>
            <a:ext cx="6096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r">
              <a:def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19</a:t>
            </a:r>
          </a:p>
        </p:txBody>
      </p:sp>
      <p:sp>
        <p:nvSpPr>
          <p:cNvPr id="4" name="text-xeub04-64-182">
            <a:extLst>
              <a:ext uri="{FF2B5EF4-FFF2-40B4-BE49-F238E27FC236}">
                <a16:creationId xmlns:a16="http://schemas.microsoft.com/office/drawing/2014/main" id="{4A28A157-C84C-48FC-917B-1AEA38CA333B}"/>
              </a:ext>
            </a:extLst>
          </p:cNvPr>
          <p:cNvSpPr>
            <a:spLocks noGrp="1"/>
          </p:cNvSpPr>
          <p:nvPr/>
        </p:nvSpPr>
        <p:spPr>
          <a:xfrm>
            <a:off x="609600" y="1733550"/>
            <a:ext cx="108966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925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925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rPr>
              <a:t>视觉组推荐先学 Python</a:t>
            </a:r>
          </a:p>
        </p:txBody>
      </p:sp>
      <p:sp>
        <p:nvSpPr>
          <p:cNvPr id="5" name="text-xeub04-64-252">
            <a:extLst>
              <a:ext uri="{FF2B5EF4-FFF2-40B4-BE49-F238E27FC236}">
                <a16:creationId xmlns:a16="http://schemas.microsoft.com/office/drawing/2014/main" id="{E11A263C-5668-4F37-B6F0-C27C84AE4520}"/>
              </a:ext>
            </a:extLst>
          </p:cNvPr>
          <p:cNvSpPr>
            <a:spLocks noGrp="1"/>
          </p:cNvSpPr>
          <p:nvPr/>
        </p:nvSpPr>
        <p:spPr>
          <a:xfrm>
            <a:off x="609600" y="2400300"/>
            <a:ext cx="108585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会一种语言就可以开始，C / C++ 基础也能继续使用</a:t>
            </a:r>
          </a:p>
        </p:txBody>
      </p:sp>
      <p:sp>
        <p:nvSpPr>
          <p:cNvPr id="6" name="text-xeub04-64-343">
            <a:extLst>
              <a:ext uri="{FF2B5EF4-FFF2-40B4-BE49-F238E27FC236}">
                <a16:creationId xmlns:a16="http://schemas.microsoft.com/office/drawing/2014/main" id="{430C4FBE-531D-4AFF-ACD6-39E80F13AFE8}"/>
              </a:ext>
            </a:extLst>
          </p:cNvPr>
          <p:cNvSpPr>
            <a:spLocks noGrp="1"/>
          </p:cNvSpPr>
          <p:nvPr/>
        </p:nvSpPr>
        <p:spPr>
          <a:xfrm>
            <a:off x="609600" y="3267075"/>
            <a:ext cx="4981575" cy="504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475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1">
                <a:solidFill>
                  <a:srgbClr val="007F98"/>
                </a:solidFill>
                <a:latin typeface="Microsoft YaHei"/>
                <a:ea typeface="Microsoft YaHei"/>
                <a:cs typeface="Microsoft YaHei"/>
              </a:rPr>
              <a:t>视觉识别方向</a:t>
            </a:r>
          </a:p>
        </p:txBody>
      </p:sp>
      <p:sp>
        <p:nvSpPr>
          <p:cNvPr id="7" name="text-xeub04-676-343">
            <a:extLst>
              <a:ext uri="{FF2B5EF4-FFF2-40B4-BE49-F238E27FC236}">
                <a16:creationId xmlns:a16="http://schemas.microsoft.com/office/drawing/2014/main" id="{C38038DD-39F2-457B-BF2C-1BC8DB381E0A}"/>
              </a:ext>
            </a:extLst>
          </p:cNvPr>
          <p:cNvSpPr>
            <a:spLocks noGrp="1"/>
          </p:cNvSpPr>
          <p:nvPr/>
        </p:nvSpPr>
        <p:spPr>
          <a:xfrm>
            <a:off x="6438900" y="3267075"/>
            <a:ext cx="5076825" cy="504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475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1">
                <a:solidFill>
                  <a:srgbClr val="B55B17"/>
                </a:solidFill>
                <a:latin typeface="Microsoft YaHei"/>
                <a:ea typeface="Microsoft YaHei"/>
                <a:cs typeface="Microsoft YaHei"/>
              </a:rPr>
              <a:t>定位导航方向</a:t>
            </a:r>
          </a:p>
        </p:txBody>
      </p:sp>
      <p:sp>
        <p:nvSpPr>
          <p:cNvPr id="8" name="text-xeub04-64-423">
            <a:extLst>
              <a:ext uri="{FF2B5EF4-FFF2-40B4-BE49-F238E27FC236}">
                <a16:creationId xmlns:a16="http://schemas.microsoft.com/office/drawing/2014/main" id="{17334451-7C5B-4DBA-870C-5014DA4E38F3}"/>
              </a:ext>
            </a:extLst>
          </p:cNvPr>
          <p:cNvSpPr>
            <a:spLocks noGrp="1"/>
          </p:cNvSpPr>
          <p:nvPr/>
        </p:nvSpPr>
        <p:spPr>
          <a:xfrm>
            <a:off x="609600" y="4029075"/>
            <a:ext cx="4943475" cy="1743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1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读入相机并保存图像</a:t>
            </a:r>
          </a:p>
          <a:p>
            <a:endParaRPr sz="2100" b="0">
              <a:solidFill>
                <a:srgbClr val="587087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defRPr sz="21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用 X-AnyLabeling 标注一批数据</a:t>
            </a:r>
          </a:p>
          <a:p>
            <a:endParaRPr sz="2100" b="0">
              <a:solidFill>
                <a:srgbClr val="587087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defRPr sz="21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训练并实时识别一种目标</a:t>
            </a:r>
          </a:p>
        </p:txBody>
      </p:sp>
      <p:sp>
        <p:nvSpPr>
          <p:cNvPr id="9" name="text-xeub04-676-423">
            <a:extLst>
              <a:ext uri="{FF2B5EF4-FFF2-40B4-BE49-F238E27FC236}">
                <a16:creationId xmlns:a16="http://schemas.microsoft.com/office/drawing/2014/main" id="{7A4CE9B9-F393-4589-B597-6E3F7ACBDE7F}"/>
              </a:ext>
            </a:extLst>
          </p:cNvPr>
          <p:cNvSpPr>
            <a:spLocks noGrp="1"/>
          </p:cNvSpPr>
          <p:nvPr/>
        </p:nvSpPr>
        <p:spPr>
          <a:xfrm>
            <a:off x="6438900" y="4029075"/>
            <a:ext cx="5038725" cy="1743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1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熟悉 Linux 和 ROS 2 话题</a:t>
            </a:r>
          </a:p>
          <a:p>
            <a:endParaRPr sz="2100" b="0">
              <a:solidFill>
                <a:srgbClr val="587087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defRPr sz="21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在 RViz 中查看地图、位姿与 TF</a:t>
            </a:r>
          </a:p>
          <a:p>
            <a:endParaRPr sz="2100" b="0">
              <a:solidFill>
                <a:srgbClr val="587087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defRPr sz="21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587087"/>
                </a:solidFill>
                <a:latin typeface="Microsoft YaHei"/>
                <a:ea typeface="Microsoft YaHei"/>
                <a:cs typeface="Microsoft YaHei"/>
              </a:rPr>
              <a:t>完成一个目标点导航测试</a:t>
            </a:r>
          </a:p>
        </p:txBody>
      </p:sp>
      <p:sp>
        <p:nvSpPr>
          <p:cNvPr id="10" name="text-xeub04-64-640">
            <a:extLst>
              <a:ext uri="{FF2B5EF4-FFF2-40B4-BE49-F238E27FC236}">
                <a16:creationId xmlns:a16="http://schemas.microsoft.com/office/drawing/2014/main" id="{724AA67B-AC8F-4820-BE41-708D141D9228}"/>
              </a:ext>
            </a:extLst>
          </p:cNvPr>
          <p:cNvSpPr>
            <a:spLocks noGrp="1"/>
          </p:cNvSpPr>
          <p:nvPr/>
        </p:nvSpPr>
        <p:spPr>
          <a:xfrm>
            <a:off x="609600" y="6096000"/>
            <a:ext cx="1085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875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72A40"/>
                </a:solidFill>
                <a:latin typeface="Microsoft YaHei"/>
                <a:ea typeface="Microsoft YaHei"/>
                <a:cs typeface="Microsoft YaHei"/>
              </a:rPr>
              <a:t>能完成一个小任务，就可以边做视觉项目边补知识</a:t>
            </a:r>
          </a:p>
        </p:txBody>
      </p:sp>
    </p:spTree>
    <p:extLst>
      <p:ext uri="{BB962C8B-B14F-4D97-AF65-F5344CB8AC3E}">
        <p14:creationId xmlns:p14="http://schemas.microsoft.com/office/powerpoint/2010/main" val="9067087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E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qiki6z-64-30">
            <a:extLst>
              <a:ext uri="{FF2B5EF4-FFF2-40B4-BE49-F238E27FC236}">
                <a16:creationId xmlns:a16="http://schemas.microsoft.com/office/drawing/2014/main" id="{9F866A38-94F4-451C-BEE9-3BEA6DE2DF09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0287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500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rPr>
              <a:t>视觉组</a:t>
            </a:r>
          </a:p>
        </p:txBody>
      </p:sp>
      <p:sp>
        <p:nvSpPr>
          <p:cNvPr id="2" name="text-qiki6z-64-80">
            <a:extLst>
              <a:ext uri="{FF2B5EF4-FFF2-40B4-BE49-F238E27FC236}">
                <a16:creationId xmlns:a16="http://schemas.microsoft.com/office/drawing/2014/main" id="{91439D12-FEFF-4290-AF18-DD5B808F613F}"/>
              </a:ext>
            </a:extLst>
          </p:cNvPr>
          <p:cNvSpPr>
            <a:spLocks noGrp="1"/>
          </p:cNvSpPr>
          <p:nvPr/>
        </p:nvSpPr>
        <p:spPr>
          <a:xfrm>
            <a:off x="609600" y="762000"/>
            <a:ext cx="109347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培训后的实践与资料</a:t>
            </a:r>
          </a:p>
        </p:txBody>
      </p:sp>
      <p:sp>
        <p:nvSpPr>
          <p:cNvPr id="3" name="text-qiki6z-1150-665">
            <a:extLst>
              <a:ext uri="{FF2B5EF4-FFF2-40B4-BE49-F238E27FC236}">
                <a16:creationId xmlns:a16="http://schemas.microsoft.com/office/drawing/2014/main" id="{D7055114-A447-4BBF-A4CE-31CC598FC016}"/>
              </a:ext>
            </a:extLst>
          </p:cNvPr>
          <p:cNvSpPr>
            <a:spLocks noGrp="1"/>
          </p:cNvSpPr>
          <p:nvPr/>
        </p:nvSpPr>
        <p:spPr>
          <a:xfrm>
            <a:off x="10953750" y="6334125"/>
            <a:ext cx="6096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275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r">
              <a:defRPr sz="1275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  <p:sp>
        <p:nvSpPr>
          <p:cNvPr id="4" name="text-qiki6z-64-197">
            <a:extLst>
              <a:ext uri="{FF2B5EF4-FFF2-40B4-BE49-F238E27FC236}">
                <a16:creationId xmlns:a16="http://schemas.microsoft.com/office/drawing/2014/main" id="{2922E61A-8A85-4D17-9B26-E45796BCF30F}"/>
              </a:ext>
            </a:extLst>
          </p:cNvPr>
          <p:cNvSpPr>
            <a:spLocks noGrp="1"/>
          </p:cNvSpPr>
          <p:nvPr/>
        </p:nvSpPr>
        <p:spPr>
          <a:xfrm>
            <a:off x="609600" y="1876425"/>
            <a:ext cx="10668000" cy="1543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3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识别一个目标</a:t>
            </a:r>
          </a:p>
          <a:p>
            <a:pPr algn="l">
              <a:defRPr sz="3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让机器人到达一个点</a:t>
            </a:r>
          </a:p>
        </p:txBody>
      </p:sp>
      <p:sp>
        <p:nvSpPr>
          <p:cNvPr id="5" name="text-qiki6z-64-409">
            <a:extLst>
              <a:ext uri="{FF2B5EF4-FFF2-40B4-BE49-F238E27FC236}">
                <a16:creationId xmlns:a16="http://schemas.microsoft.com/office/drawing/2014/main" id="{87A60878-F03C-46FB-97D6-A73DDC620EB4}"/>
              </a:ext>
            </a:extLst>
          </p:cNvPr>
          <p:cNvSpPr>
            <a:spLocks noGrp="1"/>
          </p:cNvSpPr>
          <p:nvPr/>
        </p:nvSpPr>
        <p:spPr>
          <a:xfrm>
            <a:off x="609600" y="3895725"/>
            <a:ext cx="10687050" cy="1209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100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rPr>
              <a:t>识别方向：Python、OpenCV、YOLO、数据集与标注</a:t>
            </a:r>
          </a:p>
          <a:p>
            <a:endParaRPr sz="2100" b="0">
              <a:solidFill>
                <a:srgbClr val="CAEAF0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defRPr sz="2100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rPr>
              <a:t>导航方向：Linux、ROS 2、IMU、SLAM 与 Nav2</a:t>
            </a:r>
          </a:p>
        </p:txBody>
      </p:sp>
      <p:sp>
        <p:nvSpPr>
          <p:cNvPr id="6" name="text-qiki6z-64-566">
            <a:extLst>
              <a:ext uri="{FF2B5EF4-FFF2-40B4-BE49-F238E27FC236}">
                <a16:creationId xmlns:a16="http://schemas.microsoft.com/office/drawing/2014/main" id="{14682348-BF13-4FE0-91E7-2FEA338095EE}"/>
              </a:ext>
            </a:extLst>
          </p:cNvPr>
          <p:cNvSpPr>
            <a:spLocks noGrp="1"/>
          </p:cNvSpPr>
          <p:nvPr/>
        </p:nvSpPr>
        <p:spPr>
          <a:xfrm>
            <a:off x="609600" y="5391150"/>
            <a:ext cx="103822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GSing 视觉知识库</a:t>
            </a:r>
          </a:p>
        </p:txBody>
      </p:sp>
      <p:sp>
        <p:nvSpPr>
          <p:cNvPr id="7" name="text-qiki6z-64-617">
            <a:extLst>
              <a:ext uri="{FF2B5EF4-FFF2-40B4-BE49-F238E27FC236}">
                <a16:creationId xmlns:a16="http://schemas.microsoft.com/office/drawing/2014/main" id="{0263A10B-D238-4131-A746-8CB85AFBCE3A}"/>
              </a:ext>
            </a:extLst>
          </p:cNvPr>
          <p:cNvSpPr>
            <a:spLocks noGrp="1"/>
          </p:cNvSpPr>
          <p:nvPr/>
        </p:nvSpPr>
        <p:spPr>
          <a:xfrm>
            <a:off x="609600" y="5876925"/>
            <a:ext cx="106680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>
            <a:pPr algn="l">
              <a:defRPr sz="1875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CAEAF0"/>
                </a:solidFill>
                <a:latin typeface="Microsoft YaHei"/>
                <a:ea typeface="Microsoft YaHei"/>
                <a:cs typeface="Microsoft YaHei"/>
                <a:hlinkClick r:id="rId3"/>
              </a:rPr>
              <a:t>https://github.com/CQU-Gsing/Vision-Knowledge-Base</a:t>
            </a:r>
          </a:p>
        </p:txBody>
      </p:sp>
    </p:spTree>
    <p:extLst>
      <p:ext uri="{BB962C8B-B14F-4D97-AF65-F5344CB8AC3E}">
        <p14:creationId xmlns:p14="http://schemas.microsoft.com/office/powerpoint/2010/main" val="1981734041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2465</Words>
  <Application>Microsoft Office PowerPoint</Application>
  <DocSecurity>0</DocSecurity>
  <PresentationFormat>宽屏</PresentationFormat>
  <Paragraphs>376</Paragraphs>
  <Slides>22</Slides>
  <Notes>19</Notes>
  <HiddenSlides>0</HiddenSlides>
  <MMClips>4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5" baseType="lpstr">
      <vt:lpstr>Microsoft YaHei</vt:lpstr>
      <vt:lpstr>Aptos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益鹏 黄</cp:lastModifiedBy>
  <cp:revision>8</cp:revision>
  <dcterms:created xsi:type="dcterms:W3CDTF">2026-10-10T14:03:37Z</dcterms:created>
  <dcterms:modified xsi:type="dcterms:W3CDTF">2026-10-11T04:11:32Z</dcterms:modified>
</cp:coreProperties>
</file>